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30" r:id="rId2"/>
    <p:sldMasterId id="2147483737" r:id="rId3"/>
  </p:sldMasterIdLst>
  <p:notesMasterIdLst>
    <p:notesMasterId r:id="rId57"/>
  </p:notesMasterIdLst>
  <p:handoutMasterIdLst>
    <p:handoutMasterId r:id="rId58"/>
  </p:handoutMasterIdLst>
  <p:sldIdLst>
    <p:sldId id="256" r:id="rId4"/>
    <p:sldId id="962" r:id="rId5"/>
    <p:sldId id="872" r:id="rId6"/>
    <p:sldId id="877" r:id="rId7"/>
    <p:sldId id="878" r:id="rId8"/>
    <p:sldId id="879" r:id="rId9"/>
    <p:sldId id="880" r:id="rId10"/>
    <p:sldId id="881" r:id="rId11"/>
    <p:sldId id="906" r:id="rId12"/>
    <p:sldId id="907" r:id="rId13"/>
    <p:sldId id="908" r:id="rId14"/>
    <p:sldId id="924" r:id="rId15"/>
    <p:sldId id="925" r:id="rId16"/>
    <p:sldId id="926" r:id="rId17"/>
    <p:sldId id="963" r:id="rId18"/>
    <p:sldId id="873" r:id="rId19"/>
    <p:sldId id="937" r:id="rId20"/>
    <p:sldId id="933" r:id="rId21"/>
    <p:sldId id="934" r:id="rId22"/>
    <p:sldId id="935" r:id="rId23"/>
    <p:sldId id="883" r:id="rId24"/>
    <p:sldId id="936" r:id="rId25"/>
    <p:sldId id="938" r:id="rId26"/>
    <p:sldId id="964" r:id="rId27"/>
    <p:sldId id="965" r:id="rId28"/>
    <p:sldId id="874" r:id="rId29"/>
    <p:sldId id="942" r:id="rId30"/>
    <p:sldId id="943" r:id="rId31"/>
    <p:sldId id="944" r:id="rId32"/>
    <p:sldId id="945" r:id="rId33"/>
    <p:sldId id="946" r:id="rId34"/>
    <p:sldId id="947" r:id="rId35"/>
    <p:sldId id="948" r:id="rId36"/>
    <p:sldId id="949" r:id="rId37"/>
    <p:sldId id="950" r:id="rId38"/>
    <p:sldId id="951" r:id="rId39"/>
    <p:sldId id="952" r:id="rId40"/>
    <p:sldId id="939" r:id="rId41"/>
    <p:sldId id="966" r:id="rId42"/>
    <p:sldId id="876" r:id="rId43"/>
    <p:sldId id="930" r:id="rId44"/>
    <p:sldId id="875" r:id="rId45"/>
    <p:sldId id="954" r:id="rId46"/>
    <p:sldId id="955" r:id="rId47"/>
    <p:sldId id="956" r:id="rId48"/>
    <p:sldId id="957" r:id="rId49"/>
    <p:sldId id="958" r:id="rId50"/>
    <p:sldId id="959" r:id="rId51"/>
    <p:sldId id="960" r:id="rId52"/>
    <p:sldId id="961" r:id="rId53"/>
    <p:sldId id="940" r:id="rId54"/>
    <p:sldId id="932" r:id="rId55"/>
    <p:sldId id="863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4476BD-2E18-4FDD-9B01-03ECA19B72A3}">
          <p14:sldIdLst>
            <p14:sldId id="256"/>
            <p14:sldId id="962"/>
          </p14:sldIdLst>
        </p14:section>
        <p14:section name="Part I: Introduction to Large Language Models" id="{69DE0A72-40F4-4C1F-AA32-C017B0E4CC32}">
          <p14:sldIdLst>
            <p14:sldId id="872"/>
            <p14:sldId id="877"/>
            <p14:sldId id="878"/>
            <p14:sldId id="879"/>
            <p14:sldId id="880"/>
            <p14:sldId id="881"/>
            <p14:sldId id="906"/>
            <p14:sldId id="907"/>
            <p14:sldId id="908"/>
            <p14:sldId id="924"/>
            <p14:sldId id="925"/>
            <p14:sldId id="926"/>
            <p14:sldId id="963"/>
          </p14:sldIdLst>
        </p14:section>
        <p14:section name="Part II: Hands-on prompt engineering for digital forensics" id="{F6171F40-A76F-4B18-93CF-2672DFE3148B}">
          <p14:sldIdLst>
            <p14:sldId id="873"/>
            <p14:sldId id="937"/>
            <p14:sldId id="933"/>
            <p14:sldId id="934"/>
            <p14:sldId id="935"/>
            <p14:sldId id="883"/>
            <p14:sldId id="936"/>
            <p14:sldId id="938"/>
            <p14:sldId id="964"/>
            <p14:sldId id="965"/>
          </p14:sldIdLst>
        </p14:section>
        <p14:section name="Part III: Hands-on with a local LLM" id="{EB4801D5-C2AA-4224-A953-5FA5865D318F}">
          <p14:sldIdLst>
            <p14:sldId id="874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39"/>
            <p14:sldId id="966"/>
            <p14:sldId id="876"/>
            <p14:sldId id="930"/>
          </p14:sldIdLst>
        </p14:section>
        <p14:section name="Part IV: Hands-on with Retrieval Agumented Generation" id="{62272791-A898-48F3-878F-5AC730EA7B50}">
          <p14:sldIdLst>
            <p14:sldId id="875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940"/>
          </p14:sldIdLst>
        </p14:section>
        <p14:section name="Panel discussion" id="{BB36FF41-45FD-4332-8481-AA37866F72AE}">
          <p14:sldIdLst>
            <p14:sldId id="932"/>
            <p14:sldId id="863"/>
          </p14:sldIdLst>
        </p14:section>
      </p14:sectionLst>
    </p:ext>
    <p:ext uri="{EFAFB233-063F-42B5-8137-9DF3F51BA10A}">
      <p15:sldGuideLst xmlns:p15="http://schemas.microsoft.com/office/powerpoint/2012/main">
        <p15:guide id="1" pos="518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0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rnout Drenthel" initials="AD [7]" lastIdx="1" clrIdx="6"/>
  <p:cmAuthor id="1" name="Arnout Drenthel" initials="AD" lastIdx="1" clrIdx="0"/>
  <p:cmAuthor id="8" name="Arnout Drenthel" initials="AD [8]" lastIdx="1" clrIdx="7"/>
  <p:cmAuthor id="2" name="Arnout Drenthel" initials="AD [2]" lastIdx="1" clrIdx="1"/>
  <p:cmAuthor id="9" name="Arnout Drenthel" initials="AD [9]" lastIdx="1" clrIdx="8"/>
  <p:cmAuthor id="3" name="Arnout Drenthel" initials="AD [3]" lastIdx="1" clrIdx="2"/>
  <p:cmAuthor id="4" name="Arnout Drenthel" initials="AD [4]" lastIdx="1" clrIdx="3"/>
  <p:cmAuthor id="5" name="Arnout Drenthel" initials="AD [5]" lastIdx="1" clrIdx="4"/>
  <p:cmAuthor id="6" name="Arnout Drenthel" initials="AD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8FCAE7"/>
    <a:srgbClr val="3E7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7" autoAdjust="0"/>
    <p:restoredTop sz="95145" autoAdjust="0"/>
  </p:normalViewPr>
  <p:slideViewPr>
    <p:cSldViewPr snapToGrid="0">
      <p:cViewPr varScale="1">
        <p:scale>
          <a:sx n="79" d="100"/>
          <a:sy n="79" d="100"/>
        </p:scale>
        <p:origin x="72" y="249"/>
      </p:cViewPr>
      <p:guideLst>
        <p:guide pos="518"/>
        <p:guide orient="horz" pos="2160"/>
        <p:guide orient="horz" pos="10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224"/>
    </p:cViewPr>
  </p:sorterViewPr>
  <p:notesViewPr>
    <p:cSldViewPr snapToGrid="0">
      <p:cViewPr varScale="1">
        <p:scale>
          <a:sx n="81" d="100"/>
          <a:sy n="81" d="100"/>
        </p:scale>
        <p:origin x="23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2.svg"/><Relationship Id="rId1" Type="http://schemas.openxmlformats.org/officeDocument/2006/relationships/image" Target="../media/image28.png"/><Relationship Id="rId6" Type="http://schemas.openxmlformats.org/officeDocument/2006/relationships/image" Target="../media/image16.sv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2.svg"/><Relationship Id="rId1" Type="http://schemas.openxmlformats.org/officeDocument/2006/relationships/image" Target="../media/image28.png"/><Relationship Id="rId6" Type="http://schemas.openxmlformats.org/officeDocument/2006/relationships/image" Target="../media/image16.sv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F3D6F-2A20-4C57-BF78-0CB70198C54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22738E-8F85-45CE-8E28-F8820B4953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Hugging Face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Traditional framework</a:t>
          </a:r>
        </a:p>
      </dgm:t>
    </dgm:pt>
    <dgm:pt modelId="{2C8ECEF7-3D83-4FAE-8B45-F4FA89723574}" type="parTrans" cxnId="{87B7EB1D-65E8-48A2-A4B6-478D8A080880}">
      <dgm:prSet/>
      <dgm:spPr/>
      <dgm:t>
        <a:bodyPr/>
        <a:lstStyle/>
        <a:p>
          <a:endParaRPr lang="en-US"/>
        </a:p>
      </dgm:t>
    </dgm:pt>
    <dgm:pt modelId="{628D578E-EEA2-4B1D-B0DF-DE12ECBDA53D}" type="sibTrans" cxnId="{87B7EB1D-65E8-48A2-A4B6-478D8A080880}">
      <dgm:prSet/>
      <dgm:spPr/>
      <dgm:t>
        <a:bodyPr/>
        <a:lstStyle/>
        <a:p>
          <a:endParaRPr lang="en-US"/>
        </a:p>
      </dgm:t>
    </dgm:pt>
    <dgm:pt modelId="{470A9447-4246-4D57-B14D-FA3A3EEE53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GGUF/GGML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Optimized for CPU and (CPU + GPU)</a:t>
          </a:r>
        </a:p>
      </dgm:t>
    </dgm:pt>
    <dgm:pt modelId="{4B5EC538-4C9E-4B02-8C6D-59AECEF9FAE8}" type="parTrans" cxnId="{2CA425BE-C4A6-463B-B56C-D7F0DED9227E}">
      <dgm:prSet/>
      <dgm:spPr/>
      <dgm:t>
        <a:bodyPr/>
        <a:lstStyle/>
        <a:p>
          <a:endParaRPr lang="en-US"/>
        </a:p>
      </dgm:t>
    </dgm:pt>
    <dgm:pt modelId="{A347FD14-51D1-4D1B-BC73-E33AB5DA0822}" type="sibTrans" cxnId="{2CA425BE-C4A6-463B-B56C-D7F0DED9227E}">
      <dgm:prSet/>
      <dgm:spPr/>
      <dgm:t>
        <a:bodyPr/>
        <a:lstStyle/>
        <a:p>
          <a:endParaRPr lang="en-US"/>
        </a:p>
      </dgm:t>
    </dgm:pt>
    <dgm:pt modelId="{8F869026-99C1-4FAA-862D-2752749629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GPTQ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Optimized for GPU and (GPU + CPU)</a:t>
          </a:r>
        </a:p>
      </dgm:t>
    </dgm:pt>
    <dgm:pt modelId="{441CE828-B776-49EE-A67D-BA7CFEBD08D5}" type="parTrans" cxnId="{9DF1C0BF-0E02-43D3-A185-A225BA96A79A}">
      <dgm:prSet/>
      <dgm:spPr/>
      <dgm:t>
        <a:bodyPr/>
        <a:lstStyle/>
        <a:p>
          <a:endParaRPr lang="en-US"/>
        </a:p>
      </dgm:t>
    </dgm:pt>
    <dgm:pt modelId="{61538B6B-D87B-4283-A1E9-307CC41FB251}" type="sibTrans" cxnId="{9DF1C0BF-0E02-43D3-A185-A225BA96A79A}">
      <dgm:prSet/>
      <dgm:spPr/>
      <dgm:t>
        <a:bodyPr/>
        <a:lstStyle/>
        <a:p>
          <a:endParaRPr lang="en-US"/>
        </a:p>
      </dgm:t>
    </dgm:pt>
    <dgm:pt modelId="{818AADED-D535-464E-B566-BFB5DB65E3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AWQ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Recent efficient quantization method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(size, speed)</a:t>
          </a:r>
        </a:p>
      </dgm:t>
    </dgm:pt>
    <dgm:pt modelId="{7AC7CB07-057C-496E-B017-ABED12A6F46D}" type="parTrans" cxnId="{5C483C49-32AB-4EF6-848C-8517BAA9DD7C}">
      <dgm:prSet/>
      <dgm:spPr/>
      <dgm:t>
        <a:bodyPr/>
        <a:lstStyle/>
        <a:p>
          <a:endParaRPr lang="en-US"/>
        </a:p>
      </dgm:t>
    </dgm:pt>
    <dgm:pt modelId="{9E6E1D2A-2E63-4923-83B5-350D52E0FD84}" type="sibTrans" cxnId="{5C483C49-32AB-4EF6-848C-8517BAA9DD7C}">
      <dgm:prSet/>
      <dgm:spPr/>
      <dgm:t>
        <a:bodyPr/>
        <a:lstStyle/>
        <a:p>
          <a:endParaRPr lang="en-US"/>
        </a:p>
      </dgm:t>
    </dgm:pt>
    <dgm:pt modelId="{5FC9015B-A539-4522-B0D1-4081EC69E66E}" type="pres">
      <dgm:prSet presAssocID="{D5DF3D6F-2A20-4C57-BF78-0CB70198C54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16D2C9-45E0-42D2-939A-C7DF4169EA1A}" type="pres">
      <dgm:prSet presAssocID="{5522738E-8F85-45CE-8E28-F8820B495390}" presName="compNode" presStyleCnt="0"/>
      <dgm:spPr/>
    </dgm:pt>
    <dgm:pt modelId="{570D7362-A7EC-4374-A90E-A6B409D356C7}" type="pres">
      <dgm:prSet presAssocID="{5522738E-8F85-45CE-8E28-F8820B495390}" presName="iconRect" presStyleLbl="node1" presStyleIdx="0" presStyleCnt="4" custLinFactNeighborX="-60774" custLinFactNeighborY="-730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8E8305D-4DE9-42BB-9E7B-D8D911009941}" type="pres">
      <dgm:prSet presAssocID="{5522738E-8F85-45CE-8E28-F8820B495390}" presName="spaceRect" presStyleCnt="0"/>
      <dgm:spPr/>
    </dgm:pt>
    <dgm:pt modelId="{D6936E89-8889-44B3-9EF3-AEB516EDDCE6}" type="pres">
      <dgm:prSet presAssocID="{5522738E-8F85-45CE-8E28-F8820B495390}" presName="textRect" presStyleLbl="revTx" presStyleIdx="0" presStyleCnt="4" custScaleX="99227" custLinFactNeighborX="-27561" custLinFactNeighborY="-300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DA56C9D-0C47-4CAA-9A57-F98B23C26973}" type="pres">
      <dgm:prSet presAssocID="{628D578E-EEA2-4B1D-B0DF-DE12ECBDA53D}" presName="sibTrans" presStyleCnt="0"/>
      <dgm:spPr/>
    </dgm:pt>
    <dgm:pt modelId="{9520631E-5D13-4682-829A-C5A6A22CD4DA}" type="pres">
      <dgm:prSet presAssocID="{470A9447-4246-4D57-B14D-FA3A3EEE534E}" presName="compNode" presStyleCnt="0"/>
      <dgm:spPr/>
    </dgm:pt>
    <dgm:pt modelId="{BC80756D-564C-4472-84D8-877286740442}" type="pres">
      <dgm:prSet presAssocID="{470A9447-4246-4D57-B14D-FA3A3EEE534E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CA00C6B-30EC-45FB-AC15-9D5D8A53B7D9}" type="pres">
      <dgm:prSet presAssocID="{470A9447-4246-4D57-B14D-FA3A3EEE534E}" presName="spaceRect" presStyleCnt="0"/>
      <dgm:spPr/>
    </dgm:pt>
    <dgm:pt modelId="{D380D199-7A3D-4058-BAFD-060C0E3EA239}" type="pres">
      <dgm:prSet presAssocID="{470A9447-4246-4D57-B14D-FA3A3EEE534E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3BB35D4-A3A2-4500-8282-8330AFDB87B2}" type="pres">
      <dgm:prSet presAssocID="{A347FD14-51D1-4D1B-BC73-E33AB5DA0822}" presName="sibTrans" presStyleCnt="0"/>
      <dgm:spPr/>
    </dgm:pt>
    <dgm:pt modelId="{0DCB64A4-85AE-4F89-B9AE-9C50877C7383}" type="pres">
      <dgm:prSet presAssocID="{8F869026-99C1-4FAA-862D-27527496291F}" presName="compNode" presStyleCnt="0"/>
      <dgm:spPr/>
    </dgm:pt>
    <dgm:pt modelId="{5167D187-C3EE-433A-AD3A-EDFC9E9668C2}" type="pres">
      <dgm:prSet presAssocID="{8F869026-99C1-4FAA-862D-27527496291F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81E23AB-47E1-4BDB-B0DA-7518DFEF4D26}" type="pres">
      <dgm:prSet presAssocID="{8F869026-99C1-4FAA-862D-27527496291F}" presName="spaceRect" presStyleCnt="0"/>
      <dgm:spPr/>
    </dgm:pt>
    <dgm:pt modelId="{7F4FA391-E084-4A44-9143-D62FE6475995}" type="pres">
      <dgm:prSet presAssocID="{8F869026-99C1-4FAA-862D-27527496291F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757D0FD-0AED-46E3-9DA2-84C71DBF483F}" type="pres">
      <dgm:prSet presAssocID="{61538B6B-D87B-4283-A1E9-307CC41FB251}" presName="sibTrans" presStyleCnt="0"/>
      <dgm:spPr/>
    </dgm:pt>
    <dgm:pt modelId="{072FD961-0CA3-4342-8EB4-A87FE1755A9E}" type="pres">
      <dgm:prSet presAssocID="{818AADED-D535-464E-B566-BFB5DB65E3DA}" presName="compNode" presStyleCnt="0"/>
      <dgm:spPr/>
    </dgm:pt>
    <dgm:pt modelId="{0104FF98-9552-461C-AA9B-2A740923A865}" type="pres">
      <dgm:prSet presAssocID="{818AADED-D535-464E-B566-BFB5DB65E3DA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8B94CEA-D5C0-4471-A995-C50BD7F32E7E}" type="pres">
      <dgm:prSet presAssocID="{818AADED-D535-464E-B566-BFB5DB65E3DA}" presName="spaceRect" presStyleCnt="0"/>
      <dgm:spPr/>
    </dgm:pt>
    <dgm:pt modelId="{EF41F577-9787-478E-8F2D-E71989D36427}" type="pres">
      <dgm:prSet presAssocID="{818AADED-D535-464E-B566-BFB5DB65E3DA}" presName="textRect" presStyleLbl="revTx" presStyleIdx="3" presStyleCnt="4" custScaleX="150181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483C49-32AB-4EF6-848C-8517BAA9DD7C}" srcId="{D5DF3D6F-2A20-4C57-BF78-0CB70198C54F}" destId="{818AADED-D535-464E-B566-BFB5DB65E3DA}" srcOrd="3" destOrd="0" parTransId="{7AC7CB07-057C-496E-B017-ABED12A6F46D}" sibTransId="{9E6E1D2A-2E63-4923-83B5-350D52E0FD84}"/>
    <dgm:cxn modelId="{87B7EB1D-65E8-48A2-A4B6-478D8A080880}" srcId="{D5DF3D6F-2A20-4C57-BF78-0CB70198C54F}" destId="{5522738E-8F85-45CE-8E28-F8820B495390}" srcOrd="0" destOrd="0" parTransId="{2C8ECEF7-3D83-4FAE-8B45-F4FA89723574}" sibTransId="{628D578E-EEA2-4B1D-B0DF-DE12ECBDA53D}"/>
    <dgm:cxn modelId="{14386FE7-19E5-4B27-951B-E6D9B72358F4}" type="presOf" srcId="{8F869026-99C1-4FAA-862D-27527496291F}" destId="{7F4FA391-E084-4A44-9143-D62FE6475995}" srcOrd="0" destOrd="0" presId="urn:microsoft.com/office/officeart/2018/2/layout/IconLabelList"/>
    <dgm:cxn modelId="{9DF1C0BF-0E02-43D3-A185-A225BA96A79A}" srcId="{D5DF3D6F-2A20-4C57-BF78-0CB70198C54F}" destId="{8F869026-99C1-4FAA-862D-27527496291F}" srcOrd="2" destOrd="0" parTransId="{441CE828-B776-49EE-A67D-BA7CFEBD08D5}" sibTransId="{61538B6B-D87B-4283-A1E9-307CC41FB251}"/>
    <dgm:cxn modelId="{DEC08FFA-FE87-4758-9519-E4E2BF1BDA8D}" type="presOf" srcId="{818AADED-D535-464E-B566-BFB5DB65E3DA}" destId="{EF41F577-9787-478E-8F2D-E71989D36427}" srcOrd="0" destOrd="0" presId="urn:microsoft.com/office/officeart/2018/2/layout/IconLabelList"/>
    <dgm:cxn modelId="{DDCC2D2A-DFD5-4614-95D3-9DDB267D5832}" type="presOf" srcId="{D5DF3D6F-2A20-4C57-BF78-0CB70198C54F}" destId="{5FC9015B-A539-4522-B0D1-4081EC69E66E}" srcOrd="0" destOrd="0" presId="urn:microsoft.com/office/officeart/2018/2/layout/IconLabelList"/>
    <dgm:cxn modelId="{2CA425BE-C4A6-463B-B56C-D7F0DED9227E}" srcId="{D5DF3D6F-2A20-4C57-BF78-0CB70198C54F}" destId="{470A9447-4246-4D57-B14D-FA3A3EEE534E}" srcOrd="1" destOrd="0" parTransId="{4B5EC538-4C9E-4B02-8C6D-59AECEF9FAE8}" sibTransId="{A347FD14-51D1-4D1B-BC73-E33AB5DA0822}"/>
    <dgm:cxn modelId="{85972331-29AF-4BA4-9A2E-4CECD329B5AE}" type="presOf" srcId="{5522738E-8F85-45CE-8E28-F8820B495390}" destId="{D6936E89-8889-44B3-9EF3-AEB516EDDCE6}" srcOrd="0" destOrd="0" presId="urn:microsoft.com/office/officeart/2018/2/layout/IconLabelList"/>
    <dgm:cxn modelId="{A2009808-4D6B-4558-96CC-D8B5E510406D}" type="presOf" srcId="{470A9447-4246-4D57-B14D-FA3A3EEE534E}" destId="{D380D199-7A3D-4058-BAFD-060C0E3EA239}" srcOrd="0" destOrd="0" presId="urn:microsoft.com/office/officeart/2018/2/layout/IconLabelList"/>
    <dgm:cxn modelId="{CEB02699-B8C4-4241-A8AE-17BF67DBF37C}" type="presParOf" srcId="{5FC9015B-A539-4522-B0D1-4081EC69E66E}" destId="{B816D2C9-45E0-42D2-939A-C7DF4169EA1A}" srcOrd="0" destOrd="0" presId="urn:microsoft.com/office/officeart/2018/2/layout/IconLabelList"/>
    <dgm:cxn modelId="{7BDCDF06-93DE-4DD7-BE1F-CB0B4836EC68}" type="presParOf" srcId="{B816D2C9-45E0-42D2-939A-C7DF4169EA1A}" destId="{570D7362-A7EC-4374-A90E-A6B409D356C7}" srcOrd="0" destOrd="0" presId="urn:microsoft.com/office/officeart/2018/2/layout/IconLabelList"/>
    <dgm:cxn modelId="{84B4D16B-1073-451D-BC9C-A658D62A175E}" type="presParOf" srcId="{B816D2C9-45E0-42D2-939A-C7DF4169EA1A}" destId="{E8E8305D-4DE9-42BB-9E7B-D8D911009941}" srcOrd="1" destOrd="0" presId="urn:microsoft.com/office/officeart/2018/2/layout/IconLabelList"/>
    <dgm:cxn modelId="{1895E72E-1D4C-40E0-ADD2-7C2E097C0A6B}" type="presParOf" srcId="{B816D2C9-45E0-42D2-939A-C7DF4169EA1A}" destId="{D6936E89-8889-44B3-9EF3-AEB516EDDCE6}" srcOrd="2" destOrd="0" presId="urn:microsoft.com/office/officeart/2018/2/layout/IconLabelList"/>
    <dgm:cxn modelId="{EF50DB9B-AE84-491E-94AE-FF2AA96B87EB}" type="presParOf" srcId="{5FC9015B-A539-4522-B0D1-4081EC69E66E}" destId="{2DA56C9D-0C47-4CAA-9A57-F98B23C26973}" srcOrd="1" destOrd="0" presId="urn:microsoft.com/office/officeart/2018/2/layout/IconLabelList"/>
    <dgm:cxn modelId="{2FDB0F56-FA1E-4E76-BED5-AEB9BD303A94}" type="presParOf" srcId="{5FC9015B-A539-4522-B0D1-4081EC69E66E}" destId="{9520631E-5D13-4682-829A-C5A6A22CD4DA}" srcOrd="2" destOrd="0" presId="urn:microsoft.com/office/officeart/2018/2/layout/IconLabelList"/>
    <dgm:cxn modelId="{F4468E7E-EAAE-430C-99F7-DC651A1521A1}" type="presParOf" srcId="{9520631E-5D13-4682-829A-C5A6A22CD4DA}" destId="{BC80756D-564C-4472-84D8-877286740442}" srcOrd="0" destOrd="0" presId="urn:microsoft.com/office/officeart/2018/2/layout/IconLabelList"/>
    <dgm:cxn modelId="{A85346E8-F1A5-419E-B4FD-2711B5D6F5A3}" type="presParOf" srcId="{9520631E-5D13-4682-829A-C5A6A22CD4DA}" destId="{2CA00C6B-30EC-45FB-AC15-9D5D8A53B7D9}" srcOrd="1" destOrd="0" presId="urn:microsoft.com/office/officeart/2018/2/layout/IconLabelList"/>
    <dgm:cxn modelId="{3ED3FEEA-BCDF-43B9-92E5-D0D33BD04276}" type="presParOf" srcId="{9520631E-5D13-4682-829A-C5A6A22CD4DA}" destId="{D380D199-7A3D-4058-BAFD-060C0E3EA239}" srcOrd="2" destOrd="0" presId="urn:microsoft.com/office/officeart/2018/2/layout/IconLabelList"/>
    <dgm:cxn modelId="{89FB47F8-D1C9-466E-88DC-C2AA748739F6}" type="presParOf" srcId="{5FC9015B-A539-4522-B0D1-4081EC69E66E}" destId="{C3BB35D4-A3A2-4500-8282-8330AFDB87B2}" srcOrd="3" destOrd="0" presId="urn:microsoft.com/office/officeart/2018/2/layout/IconLabelList"/>
    <dgm:cxn modelId="{C51B02C2-DD47-4F95-B5A3-B633E429AF0F}" type="presParOf" srcId="{5FC9015B-A539-4522-B0D1-4081EC69E66E}" destId="{0DCB64A4-85AE-4F89-B9AE-9C50877C7383}" srcOrd="4" destOrd="0" presId="urn:microsoft.com/office/officeart/2018/2/layout/IconLabelList"/>
    <dgm:cxn modelId="{41967D86-A5FB-4F07-99E8-ED6EE7F7C27C}" type="presParOf" srcId="{0DCB64A4-85AE-4F89-B9AE-9C50877C7383}" destId="{5167D187-C3EE-433A-AD3A-EDFC9E9668C2}" srcOrd="0" destOrd="0" presId="urn:microsoft.com/office/officeart/2018/2/layout/IconLabelList"/>
    <dgm:cxn modelId="{1B1289BA-FFEF-4C6D-9E12-1ED25E1FA857}" type="presParOf" srcId="{0DCB64A4-85AE-4F89-B9AE-9C50877C7383}" destId="{E81E23AB-47E1-4BDB-B0DA-7518DFEF4D26}" srcOrd="1" destOrd="0" presId="urn:microsoft.com/office/officeart/2018/2/layout/IconLabelList"/>
    <dgm:cxn modelId="{1C85886C-5665-4DDD-A5FF-86C035CC5A02}" type="presParOf" srcId="{0DCB64A4-85AE-4F89-B9AE-9C50877C7383}" destId="{7F4FA391-E084-4A44-9143-D62FE6475995}" srcOrd="2" destOrd="0" presId="urn:microsoft.com/office/officeart/2018/2/layout/IconLabelList"/>
    <dgm:cxn modelId="{1418E23A-4ED9-492B-B0CC-C951A16AFBBD}" type="presParOf" srcId="{5FC9015B-A539-4522-B0D1-4081EC69E66E}" destId="{2757D0FD-0AED-46E3-9DA2-84C71DBF483F}" srcOrd="5" destOrd="0" presId="urn:microsoft.com/office/officeart/2018/2/layout/IconLabelList"/>
    <dgm:cxn modelId="{F98EF3BD-6427-440C-B968-8E3B47537A36}" type="presParOf" srcId="{5FC9015B-A539-4522-B0D1-4081EC69E66E}" destId="{072FD961-0CA3-4342-8EB4-A87FE1755A9E}" srcOrd="6" destOrd="0" presId="urn:microsoft.com/office/officeart/2018/2/layout/IconLabelList"/>
    <dgm:cxn modelId="{8AD0B6CC-E40F-4D5D-A36F-84176ECA1EDF}" type="presParOf" srcId="{072FD961-0CA3-4342-8EB4-A87FE1755A9E}" destId="{0104FF98-9552-461C-AA9B-2A740923A865}" srcOrd="0" destOrd="0" presId="urn:microsoft.com/office/officeart/2018/2/layout/IconLabelList"/>
    <dgm:cxn modelId="{B11AFFD2-548B-4166-B40E-4588293EE89B}" type="presParOf" srcId="{072FD961-0CA3-4342-8EB4-A87FE1755A9E}" destId="{48B94CEA-D5C0-4471-A995-C50BD7F32E7E}" srcOrd="1" destOrd="0" presId="urn:microsoft.com/office/officeart/2018/2/layout/IconLabelList"/>
    <dgm:cxn modelId="{DB7E0F6A-2C86-43FB-9C1F-668F999B69D0}" type="presParOf" srcId="{072FD961-0CA3-4342-8EB4-A87FE1755A9E}" destId="{EF41F577-9787-478E-8F2D-E71989D3642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D7362-A7EC-4374-A90E-A6B409D356C7}">
      <dsp:nvSpPr>
        <dsp:cNvPr id="0" name=""/>
        <dsp:cNvSpPr/>
      </dsp:nvSpPr>
      <dsp:spPr>
        <a:xfrm>
          <a:off x="783778" y="139664"/>
          <a:ext cx="712705" cy="71270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36E89-8889-44B3-9EF3-AEB516EDDCE6}">
      <dsp:nvSpPr>
        <dsp:cNvPr id="0" name=""/>
        <dsp:cNvSpPr/>
      </dsp:nvSpPr>
      <dsp:spPr>
        <a:xfrm>
          <a:off x="354316" y="1151958"/>
          <a:ext cx="1559398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Hugging Face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Traditional framework</a:t>
          </a:r>
        </a:p>
      </dsp:txBody>
      <dsp:txXfrm>
        <a:off x="354316" y="1151958"/>
        <a:ext cx="1559398" cy="831489"/>
      </dsp:txXfrm>
    </dsp:sp>
    <dsp:sp modelId="{BC80756D-564C-4472-84D8-877286740442}">
      <dsp:nvSpPr>
        <dsp:cNvPr id="0" name=""/>
        <dsp:cNvSpPr/>
      </dsp:nvSpPr>
      <dsp:spPr>
        <a:xfrm>
          <a:off x="3077870" y="191720"/>
          <a:ext cx="712705" cy="71270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0D199-7A3D-4058-BAFD-060C0E3EA239}">
      <dsp:nvSpPr>
        <dsp:cNvPr id="0" name=""/>
        <dsp:cNvSpPr/>
      </dsp:nvSpPr>
      <dsp:spPr>
        <a:xfrm>
          <a:off x="2642328" y="1176952"/>
          <a:ext cx="1583789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GGUF/GGML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Optimized for CPU and (CPU + GPU)</a:t>
          </a:r>
        </a:p>
      </dsp:txBody>
      <dsp:txXfrm>
        <a:off x="2642328" y="1176952"/>
        <a:ext cx="1583789" cy="831489"/>
      </dsp:txXfrm>
    </dsp:sp>
    <dsp:sp modelId="{5167D187-C3EE-433A-AD3A-EDFC9E9668C2}">
      <dsp:nvSpPr>
        <dsp:cNvPr id="0" name=""/>
        <dsp:cNvSpPr/>
      </dsp:nvSpPr>
      <dsp:spPr>
        <a:xfrm>
          <a:off x="819537" y="2404389"/>
          <a:ext cx="712705" cy="71270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FA391-E084-4A44-9143-D62FE6475995}">
      <dsp:nvSpPr>
        <dsp:cNvPr id="0" name=""/>
        <dsp:cNvSpPr/>
      </dsp:nvSpPr>
      <dsp:spPr>
        <a:xfrm>
          <a:off x="383995" y="3389621"/>
          <a:ext cx="1583789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GPTQ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Optimized for GPU and (GPU + CPU)</a:t>
          </a:r>
        </a:p>
      </dsp:txBody>
      <dsp:txXfrm>
        <a:off x="383995" y="3389621"/>
        <a:ext cx="1583789" cy="831489"/>
      </dsp:txXfrm>
    </dsp:sp>
    <dsp:sp modelId="{0104FF98-9552-461C-AA9B-2A740923A865}">
      <dsp:nvSpPr>
        <dsp:cNvPr id="0" name=""/>
        <dsp:cNvSpPr/>
      </dsp:nvSpPr>
      <dsp:spPr>
        <a:xfrm>
          <a:off x="3077870" y="2404389"/>
          <a:ext cx="712705" cy="712705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1F577-9787-478E-8F2D-E71989D36427}">
      <dsp:nvSpPr>
        <dsp:cNvPr id="0" name=""/>
        <dsp:cNvSpPr/>
      </dsp:nvSpPr>
      <dsp:spPr>
        <a:xfrm>
          <a:off x="2244947" y="3389621"/>
          <a:ext cx="2378550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AWQ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Recent efficient quantization method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(size, speed)</a:t>
          </a:r>
        </a:p>
      </dsp:txBody>
      <dsp:txXfrm>
        <a:off x="2244947" y="3389621"/>
        <a:ext cx="2378550" cy="831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09BA-0250-418B-A227-469BF0F69AD3}" type="datetimeFigureOut">
              <a:rPr lang="nl-NL" smtClean="0"/>
              <a:t>26-10-2023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4FE01-11FF-43DA-B7F5-6592B996E3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79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30240-3B76-4E52-B42B-C39F5C218F4D}" type="datetimeFigureOut">
              <a:rPr lang="nl-NL" smtClean="0"/>
              <a:t>26-10-2023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1649-886C-4324-AD4C-E61C88D47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5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57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/>
          </p:nvPr>
        </p:nvSpPr>
        <p:spPr>
          <a:xfrm>
            <a:off x="6553200" y="1885467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8" name="Ondertitel 2"/>
          <p:cNvSpPr>
            <a:spLocks noGrp="1"/>
          </p:cNvSpPr>
          <p:nvPr>
            <p:ph type="subTitle" idx="1"/>
          </p:nvPr>
        </p:nvSpPr>
        <p:spPr>
          <a:xfrm>
            <a:off x="6553200" y="4218267"/>
            <a:ext cx="5004000" cy="1613786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1" name="Tijdelijke aanduiding voor afbeelding 22">
            <a:extLst>
              <a:ext uri="{FF2B5EF4-FFF2-40B4-BE49-F238E27FC236}">
                <a16:creationId xmlns:a16="http://schemas.microsoft.com/office/drawing/2014/main" id="{80F3BA90-F16A-664E-B5B7-D10815392D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82375 w 6099175"/>
              <a:gd name="connsiteY1" fmla="*/ 0 h 6858000"/>
              <a:gd name="connsiteX2" fmla="*/ 5782375 w 6099175"/>
              <a:gd name="connsiteY2" fmla="*/ 1278000 h 6858000"/>
              <a:gd name="connsiteX3" fmla="*/ 6099175 w 6099175"/>
              <a:gd name="connsiteY3" fmla="*/ 1278000 h 6858000"/>
              <a:gd name="connsiteX4" fmla="*/ 6099175 w 6099175"/>
              <a:gd name="connsiteY4" fmla="*/ 6858000 h 6858000"/>
              <a:gd name="connsiteX5" fmla="*/ 0 w 60991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82375" y="0"/>
                </a:lnTo>
                <a:lnTo>
                  <a:pt x="5782375" y="1278000"/>
                </a:lnTo>
                <a:lnTo>
                  <a:pt x="6099175" y="1278000"/>
                </a:lnTo>
                <a:lnTo>
                  <a:pt x="609917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612000" anchor="ctr" anchorCtr="0">
            <a:noAutofit/>
          </a:bodyPr>
          <a:lstStyle/>
          <a:p>
            <a:r>
              <a:rPr lang="en-US" dirty="0"/>
              <a:t>Click icon to add picture</a:t>
            </a:r>
            <a:endParaRPr lang="nl-NL" dirty="0"/>
          </a:p>
        </p:txBody>
      </p:sp>
      <p:pic>
        <p:nvPicPr>
          <p:cNvPr id="13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0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12">
            <a:extLst>
              <a:ext uri="{FF2B5EF4-FFF2-40B4-BE49-F238E27FC236}">
                <a16:creationId xmlns:a16="http://schemas.microsoft.com/office/drawing/2014/main" id="{8718CC12-542A-4C60-98B6-96CBF8EF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215" y="6221413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6" name="Tijdelijke aanduiding voor voettekst 13">
            <a:extLst>
              <a:ext uri="{FF2B5EF4-FFF2-40B4-BE49-F238E27FC236}">
                <a16:creationId xmlns:a16="http://schemas.microsoft.com/office/drawing/2014/main" id="{C750A243-725A-B96B-9C00-747B69C3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999" y="6221414"/>
            <a:ext cx="5865447" cy="26427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Tijdelijke aanduiding voor dianummer 14">
            <a:extLst>
              <a:ext uri="{FF2B5EF4-FFF2-40B4-BE49-F238E27FC236}">
                <a16:creationId xmlns:a16="http://schemas.microsoft.com/office/drawing/2014/main" id="{B0903179-3AF4-7900-C8D0-CC9C4CF1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199" y="6221414"/>
            <a:ext cx="539263" cy="264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026" name="Picture 2" descr="Home - Tau Express">
            <a:extLst>
              <a:ext uri="{FF2B5EF4-FFF2-40B4-BE49-F238E27FC236}">
                <a16:creationId xmlns:a16="http://schemas.microsoft.com/office/drawing/2014/main" id="{AE7F9FE6-107D-2B7E-0480-2D313EFCFC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179" y="30136"/>
            <a:ext cx="1573556" cy="7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nyang Technological University - Wikipedia">
            <a:extLst>
              <a:ext uri="{FF2B5EF4-FFF2-40B4-BE49-F238E27FC236}">
                <a16:creationId xmlns:a16="http://schemas.microsoft.com/office/drawing/2014/main" id="{EA0AA8C3-3081-8BCA-37EA-9948A12969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861" y="533776"/>
            <a:ext cx="566106" cy="7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en fotobeschrijving beschikbaar.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95" y="93570"/>
            <a:ext cx="932377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2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F2F04B-8536-4E0E-FBED-F75D8512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96865"/>
            <a:ext cx="11017250" cy="6111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[Slide title]</a:t>
            </a:r>
            <a:endParaRPr lang="en-AU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29544EDD-1F7E-47E6-E6C5-CAC1058BAD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7" y="1693001"/>
            <a:ext cx="11017249" cy="19446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15" name="Chart Placeholder 12">
            <a:extLst>
              <a:ext uri="{FF2B5EF4-FFF2-40B4-BE49-F238E27FC236}">
                <a16:creationId xmlns:a16="http://schemas.microsoft.com/office/drawing/2014/main" id="{62B3B7AF-CF13-10D9-0368-29E16D48E6A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87376" y="4005264"/>
            <a:ext cx="11026676" cy="19446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EC8327-8F5E-2A28-C074-A0FF3931FA7A}"/>
              </a:ext>
            </a:extLst>
          </p:cNvPr>
          <p:cNvCxnSpPr/>
          <p:nvPr userDrawn="1"/>
        </p:nvCxnSpPr>
        <p:spPr>
          <a:xfrm>
            <a:off x="587375" y="6345238"/>
            <a:ext cx="1101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76DD9E6F-0336-E55B-C54C-A17219CC0E6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EFA527A-E6C5-5348-6D35-7DD6CE7F2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625" y="1062027"/>
            <a:ext cx="10980000" cy="458798"/>
          </a:xfrm>
          <a:prstGeom prst="rect">
            <a:avLst/>
          </a:prstGeom>
          <a:solidFill>
            <a:schemeClr val="bg1"/>
          </a:solidFill>
          <a:effectLst>
            <a:outerShdw dist="38100" dir="10800000" algn="r" rotWithShape="0">
              <a:prstClr val="black"/>
            </a:outerShdw>
          </a:effectLst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CBD31A1-5631-9189-E445-63B0D2897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108" y="6067426"/>
            <a:ext cx="11025553" cy="287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2095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997">
          <p15:clr>
            <a:srgbClr val="FBAE40"/>
          </p15:clr>
        </p15:guide>
        <p15:guide id="10" orient="horz" pos="572">
          <p15:clr>
            <a:srgbClr val="FBAE40"/>
          </p15:clr>
        </p15:guide>
        <p15:guide id="11" orient="horz" pos="1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F2F04B-8536-4E0E-FBED-F75D8512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96865"/>
            <a:ext cx="11017250" cy="6111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[Slide title]</a:t>
            </a:r>
            <a:endParaRPr lang="en-AU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29544EDD-1F7E-47E6-E6C5-CAC1058BAD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8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1367D9-879B-F9F9-6DC0-C6647D6C8231}"/>
              </a:ext>
            </a:extLst>
          </p:cNvPr>
          <p:cNvCxnSpPr/>
          <p:nvPr userDrawn="1"/>
        </p:nvCxnSpPr>
        <p:spPr>
          <a:xfrm>
            <a:off x="587375" y="6345238"/>
            <a:ext cx="1101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2066698A-5755-4794-5A84-4B3BEA2C638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D046DA0-9C61-5171-74B3-AEABE94A5D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625" y="1062027"/>
            <a:ext cx="10980000" cy="458798"/>
          </a:xfrm>
          <a:prstGeom prst="rect">
            <a:avLst/>
          </a:prstGeom>
          <a:solidFill>
            <a:schemeClr val="bg1"/>
          </a:solidFill>
          <a:effectLst>
            <a:outerShdw dist="38100" dir="10800000" algn="r" rotWithShape="0">
              <a:prstClr val="black"/>
            </a:outerShdw>
          </a:effectLst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5CBE3A-4CEC-F1EB-3AF7-0A7ED4C11A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108" y="6067426"/>
            <a:ext cx="11025553" cy="287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2" name="Chart Placeholder 12">
            <a:extLst>
              <a:ext uri="{FF2B5EF4-FFF2-40B4-BE49-F238E27FC236}">
                <a16:creationId xmlns:a16="http://schemas.microsoft.com/office/drawing/2014/main" id="{576B4FE4-0C7D-7FC4-8504-BA1F5BDE5CA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4340717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14" name="Chart Placeholder 12">
            <a:extLst>
              <a:ext uri="{FF2B5EF4-FFF2-40B4-BE49-F238E27FC236}">
                <a16:creationId xmlns:a16="http://schemas.microsoft.com/office/drawing/2014/main" id="{79CAD8F9-C08A-BACA-23C9-D3B33A49347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8094056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67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997">
          <p15:clr>
            <a:srgbClr val="FBAE40"/>
          </p15:clr>
        </p15:guide>
        <p15:guide id="10" orient="horz" pos="572">
          <p15:clr>
            <a:srgbClr val="FBAE40"/>
          </p15:clr>
        </p15:guide>
        <p15:guide id="11" orient="horz" pos="187">
          <p15:clr>
            <a:srgbClr val="FBAE40"/>
          </p15:clr>
        </p15:guide>
        <p15:guide id="13" pos="2213">
          <p15:clr>
            <a:srgbClr val="FBAE40"/>
          </p15:clr>
        </p15:guide>
        <p15:guide id="14" pos="4027">
          <p15:clr>
            <a:srgbClr val="FBAE40"/>
          </p15:clr>
        </p15:guide>
        <p15:guide id="15" pos="4141">
          <p15:clr>
            <a:srgbClr val="FBAE40"/>
          </p15:clr>
        </p15:guide>
        <p15:guide id="16" pos="20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0A15-D86C-3110-31DF-10AC41F0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5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y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381FF3-0F46-5CC1-99C5-93AC96E35D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2BFE606-3746-BE99-B726-F5FB8DB429CE}"/>
              </a:ext>
            </a:extLst>
          </p:cNvPr>
          <p:cNvSpPr/>
          <p:nvPr userDrawn="1"/>
        </p:nvSpPr>
        <p:spPr>
          <a:xfrm rot="4500000">
            <a:off x="1199082" y="807735"/>
            <a:ext cx="2625553" cy="3231450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C733723-DAFB-F513-DD3C-26FE04B8C3FC}"/>
              </a:ext>
            </a:extLst>
          </p:cNvPr>
          <p:cNvSpPr/>
          <p:nvPr userDrawn="1"/>
        </p:nvSpPr>
        <p:spPr>
          <a:xfrm rot="4500000">
            <a:off x="-132653" y="213396"/>
            <a:ext cx="2625553" cy="3231450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18EBF-C53C-B4A4-136A-3EF0C0C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8938"/>
            <a:ext cx="806400" cy="1108800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1E9E-9817-1F01-CA38-24FC0DAD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746" y="1856157"/>
            <a:ext cx="8608985" cy="64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0AB43478-8C4B-A5E0-1EFC-6DFDFB2EB0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729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33635B9-B8F6-0CB5-0982-7B98D4A17DE1}"/>
              </a:ext>
            </a:extLst>
          </p:cNvPr>
          <p:cNvGrpSpPr/>
          <p:nvPr userDrawn="1"/>
        </p:nvGrpSpPr>
        <p:grpSpPr>
          <a:xfrm>
            <a:off x="-1" y="-4631"/>
            <a:ext cx="12192001" cy="6862631"/>
            <a:chOff x="-1" y="-4631"/>
            <a:chExt cx="9906001" cy="6862631"/>
          </a:xfrm>
        </p:grpSpPr>
        <p:pic>
          <p:nvPicPr>
            <p:cNvPr id="4" name="Google Shape;14;p28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3DD187D0-0BD7-C2B7-2234-B1FEA4F3B5A2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l="45972" t="21667" r="20849" b="21111"/>
            <a:stretch/>
          </p:blipFill>
          <p:spPr>
            <a:xfrm>
              <a:off x="4543087" y="-4631"/>
              <a:ext cx="5362913" cy="6166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5;p28">
              <a:extLst>
                <a:ext uri="{FF2B5EF4-FFF2-40B4-BE49-F238E27FC236}">
                  <a16:creationId xmlns:a16="http://schemas.microsoft.com/office/drawing/2014/main" id="{4514877F-24C5-AF57-ECF5-B0C15E4C2885}"/>
                </a:ext>
              </a:extLst>
            </p:cNvPr>
            <p:cNvSpPr/>
            <p:nvPr userDrawn="1"/>
          </p:nvSpPr>
          <p:spPr>
            <a:xfrm>
              <a:off x="-1" y="0"/>
              <a:ext cx="4543087" cy="6166338"/>
            </a:xfrm>
            <a:prstGeom prst="rect">
              <a:avLst/>
            </a:prstGeom>
            <a:gradFill>
              <a:gsLst>
                <a:gs pos="0">
                  <a:srgbClr val="07134C"/>
                </a:gs>
                <a:gs pos="50000">
                  <a:srgbClr val="061555"/>
                </a:gs>
                <a:gs pos="100000">
                  <a:srgbClr val="04166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;p28">
              <a:extLst>
                <a:ext uri="{FF2B5EF4-FFF2-40B4-BE49-F238E27FC236}">
                  <a16:creationId xmlns:a16="http://schemas.microsoft.com/office/drawing/2014/main" id="{C67C48F5-DB7F-D354-CF0A-5F58311937B8}"/>
                </a:ext>
              </a:extLst>
            </p:cNvPr>
            <p:cNvSpPr/>
            <p:nvPr userDrawn="1"/>
          </p:nvSpPr>
          <p:spPr>
            <a:xfrm>
              <a:off x="0" y="6166338"/>
              <a:ext cx="9906000" cy="691662"/>
            </a:xfrm>
            <a:prstGeom prst="rect">
              <a:avLst/>
            </a:prstGeom>
            <a:gradFill>
              <a:gsLst>
                <a:gs pos="0">
                  <a:srgbClr val="07134D"/>
                </a:gs>
                <a:gs pos="50500">
                  <a:srgbClr val="07134D"/>
                </a:gs>
                <a:gs pos="100000">
                  <a:srgbClr val="0C0D2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918EBF-C53C-B4A4-136A-3EF0C0C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478" y="1122363"/>
            <a:ext cx="4689231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1E9E-9817-1F01-CA38-24FC0DAD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7478" y="3602038"/>
            <a:ext cx="4689231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8" name="Google Shape;20;p28">
            <a:extLst>
              <a:ext uri="{FF2B5EF4-FFF2-40B4-BE49-F238E27FC236}">
                <a16:creationId xmlns:a16="http://schemas.microsoft.com/office/drawing/2014/main" id="{3C7ECA05-747B-C839-D716-6D3515899D9F}"/>
              </a:ext>
            </a:extLst>
          </p:cNvPr>
          <p:cNvSpPr txBox="1"/>
          <p:nvPr userDrawn="1"/>
        </p:nvSpPr>
        <p:spPr>
          <a:xfrm>
            <a:off x="6763557" y="6350614"/>
            <a:ext cx="484228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©2023 Tau Express Pte. Ltd. All rights reserved.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24869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047">
          <p15:clr>
            <a:srgbClr val="FBAE40"/>
          </p15:clr>
        </p15:guide>
        <p15:guide id="5" orient="horz" pos="227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ctrTitle"/>
          </p:nvPr>
        </p:nvSpPr>
        <p:spPr>
          <a:xfrm>
            <a:off x="3121743" y="197397"/>
            <a:ext cx="5840361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3F6B"/>
              </a:buClr>
              <a:buSzPts val="4000"/>
              <a:buFont typeface="Montserrat Medium"/>
              <a:buNone/>
              <a:defRPr sz="3250" b="0" i="0" u="none" strike="noStrike" cap="none">
                <a:solidFill>
                  <a:srgbClr val="263F6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9pPr>
          </a:lstStyle>
          <a:p>
            <a:endParaRPr dirty="0"/>
          </a:p>
        </p:txBody>
      </p:sp>
      <p:sp>
        <p:nvSpPr>
          <p:cNvPr id="30" name="Google Shape;30;p29"/>
          <p:cNvSpPr txBox="1">
            <a:spLocks noGrp="1"/>
          </p:cNvSpPr>
          <p:nvPr>
            <p:ph type="ftr" idx="11"/>
          </p:nvPr>
        </p:nvSpPr>
        <p:spPr>
          <a:xfrm>
            <a:off x="267110" y="6334466"/>
            <a:ext cx="3890297" cy="26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13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  <p:pic>
        <p:nvPicPr>
          <p:cNvPr id="2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AEA91868-37BD-07FB-0F12-A1EADBFBA4C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267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F2F04B-8536-4E0E-FBED-F75D8512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96865"/>
            <a:ext cx="11017250" cy="6111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[Slide title]</a:t>
            </a:r>
            <a:endParaRPr lang="en-AU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29544EDD-1F7E-47E6-E6C5-CAC1058BAD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7" y="1693001"/>
            <a:ext cx="11017249" cy="19446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15" name="Chart Placeholder 12">
            <a:extLst>
              <a:ext uri="{FF2B5EF4-FFF2-40B4-BE49-F238E27FC236}">
                <a16:creationId xmlns:a16="http://schemas.microsoft.com/office/drawing/2014/main" id="{62B3B7AF-CF13-10D9-0368-29E16D48E6A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87376" y="4005264"/>
            <a:ext cx="11026676" cy="19446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EC8327-8F5E-2A28-C074-A0FF3931FA7A}"/>
              </a:ext>
            </a:extLst>
          </p:cNvPr>
          <p:cNvCxnSpPr/>
          <p:nvPr userDrawn="1"/>
        </p:nvCxnSpPr>
        <p:spPr>
          <a:xfrm>
            <a:off x="587375" y="6345238"/>
            <a:ext cx="1101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76DD9E6F-0336-E55B-C54C-A17219CC0E6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EFA527A-E6C5-5348-6D35-7DD6CE7F2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625" y="1062027"/>
            <a:ext cx="10980000" cy="458798"/>
          </a:xfrm>
          <a:prstGeom prst="rect">
            <a:avLst/>
          </a:prstGeom>
          <a:solidFill>
            <a:schemeClr val="bg1"/>
          </a:solidFill>
          <a:effectLst>
            <a:outerShdw dist="38100" dir="10800000" algn="r" rotWithShape="0">
              <a:prstClr val="black"/>
            </a:outerShdw>
          </a:effectLst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CBD31A1-5631-9189-E445-63B0D2897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108" y="6067426"/>
            <a:ext cx="11025553" cy="287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404908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997">
          <p15:clr>
            <a:srgbClr val="FBAE40"/>
          </p15:clr>
        </p15:guide>
        <p15:guide id="10" orient="horz" pos="572">
          <p15:clr>
            <a:srgbClr val="FBAE40"/>
          </p15:clr>
        </p15:guide>
        <p15:guide id="11" orient="horz" pos="18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F2F04B-8536-4E0E-FBED-F75D8512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96865"/>
            <a:ext cx="11017250" cy="6111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[Slide title]</a:t>
            </a:r>
            <a:endParaRPr lang="en-AU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29544EDD-1F7E-47E6-E6C5-CAC1058BAD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8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1367D9-879B-F9F9-6DC0-C6647D6C8231}"/>
              </a:ext>
            </a:extLst>
          </p:cNvPr>
          <p:cNvCxnSpPr/>
          <p:nvPr userDrawn="1"/>
        </p:nvCxnSpPr>
        <p:spPr>
          <a:xfrm>
            <a:off x="587375" y="6345238"/>
            <a:ext cx="1101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2066698A-5755-4794-5A84-4B3BEA2C638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D046DA0-9C61-5171-74B3-AEABE94A5D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625" y="1062027"/>
            <a:ext cx="10980000" cy="458798"/>
          </a:xfrm>
          <a:prstGeom prst="rect">
            <a:avLst/>
          </a:prstGeom>
          <a:solidFill>
            <a:schemeClr val="bg1"/>
          </a:solidFill>
          <a:effectLst>
            <a:outerShdw dist="38100" dir="10800000" algn="r" rotWithShape="0">
              <a:prstClr val="black"/>
            </a:outerShdw>
          </a:effectLst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5CBE3A-4CEC-F1EB-3AF7-0A7ED4C11A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108" y="6067426"/>
            <a:ext cx="11025553" cy="287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2" name="Chart Placeholder 12">
            <a:extLst>
              <a:ext uri="{FF2B5EF4-FFF2-40B4-BE49-F238E27FC236}">
                <a16:creationId xmlns:a16="http://schemas.microsoft.com/office/drawing/2014/main" id="{576B4FE4-0C7D-7FC4-8504-BA1F5BDE5CA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4340717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14" name="Chart Placeholder 12">
            <a:extLst>
              <a:ext uri="{FF2B5EF4-FFF2-40B4-BE49-F238E27FC236}">
                <a16:creationId xmlns:a16="http://schemas.microsoft.com/office/drawing/2014/main" id="{79CAD8F9-C08A-BACA-23C9-D3B33A49347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8094056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402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997">
          <p15:clr>
            <a:srgbClr val="FBAE40"/>
          </p15:clr>
        </p15:guide>
        <p15:guide id="10" orient="horz" pos="572">
          <p15:clr>
            <a:srgbClr val="FBAE40"/>
          </p15:clr>
        </p15:guide>
        <p15:guide id="11" orient="horz" pos="187">
          <p15:clr>
            <a:srgbClr val="FBAE40"/>
          </p15:clr>
        </p15:guide>
        <p15:guide id="13" pos="2213">
          <p15:clr>
            <a:srgbClr val="FBAE40"/>
          </p15:clr>
        </p15:guide>
        <p15:guide id="14" pos="4027">
          <p15:clr>
            <a:srgbClr val="FBAE40"/>
          </p15:clr>
        </p15:guide>
        <p15:guide id="15" pos="4141">
          <p15:clr>
            <a:srgbClr val="FBAE40"/>
          </p15:clr>
        </p15:guide>
        <p15:guide id="16" pos="20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0A15-D86C-3110-31DF-10AC41F0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02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y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381FF3-0F46-5CC1-99C5-93AC96E35D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2BFE606-3746-BE99-B726-F5FB8DB429CE}"/>
              </a:ext>
            </a:extLst>
          </p:cNvPr>
          <p:cNvSpPr/>
          <p:nvPr userDrawn="1"/>
        </p:nvSpPr>
        <p:spPr>
          <a:xfrm rot="4500000">
            <a:off x="1199082" y="807735"/>
            <a:ext cx="2625553" cy="3231450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C733723-DAFB-F513-DD3C-26FE04B8C3FC}"/>
              </a:ext>
            </a:extLst>
          </p:cNvPr>
          <p:cNvSpPr/>
          <p:nvPr userDrawn="1"/>
        </p:nvSpPr>
        <p:spPr>
          <a:xfrm rot="4500000">
            <a:off x="-132653" y="213396"/>
            <a:ext cx="2625553" cy="3231450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18EBF-C53C-B4A4-136A-3EF0C0C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8938"/>
            <a:ext cx="806400" cy="1108800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1E9E-9817-1F01-CA38-24FC0DAD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746" y="1856157"/>
            <a:ext cx="8608985" cy="64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0AB43478-8C4B-A5E0-1EFC-6DFDFB2EB0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705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 numCol="1" spcCol="46800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8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4" name="Picture 2" descr="Home - Tau Express">
            <a:extLst>
              <a:ext uri="{FF2B5EF4-FFF2-40B4-BE49-F238E27FC236}">
                <a16:creationId xmlns:a16="http://schemas.microsoft.com/office/drawing/2014/main" id="{8ABDCC4A-07A9-5AE8-DBEA-FFE9D0DCA6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179" y="30136"/>
            <a:ext cx="1573556" cy="7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anyang Technological University - Wikipedia">
            <a:extLst>
              <a:ext uri="{FF2B5EF4-FFF2-40B4-BE49-F238E27FC236}">
                <a16:creationId xmlns:a16="http://schemas.microsoft.com/office/drawing/2014/main" id="{FCFA9580-C1D3-9971-CCF6-5F22B3A71F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861" y="533776"/>
            <a:ext cx="566106" cy="7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een fotobeschrijving beschikbaar.">
            <a:extLst>
              <a:ext uri="{FF2B5EF4-FFF2-40B4-BE49-F238E27FC236}">
                <a16:creationId xmlns:a16="http://schemas.microsoft.com/office/drawing/2014/main" id="{185DDBEB-C2D6-0216-A5BC-3876B1FAF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95" y="93570"/>
            <a:ext cx="932377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2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276475"/>
            <a:ext cx="500400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5" name="Picture 2" descr="Home - Tau Express">
            <a:extLst>
              <a:ext uri="{FF2B5EF4-FFF2-40B4-BE49-F238E27FC236}">
                <a16:creationId xmlns:a16="http://schemas.microsoft.com/office/drawing/2014/main" id="{D630310F-E104-845B-CA48-3CA84E75C7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179" y="30136"/>
            <a:ext cx="1573556" cy="7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anyang Technological University - Wikipedia">
            <a:extLst>
              <a:ext uri="{FF2B5EF4-FFF2-40B4-BE49-F238E27FC236}">
                <a16:creationId xmlns:a16="http://schemas.microsoft.com/office/drawing/2014/main" id="{F09CB05F-0C1F-79B9-F10B-FE3D5AD496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861" y="533776"/>
            <a:ext cx="566106" cy="7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een fotobeschrijving beschikbaar.">
            <a:extLst>
              <a:ext uri="{FF2B5EF4-FFF2-40B4-BE49-F238E27FC236}">
                <a16:creationId xmlns:a16="http://schemas.microsoft.com/office/drawing/2014/main" id="{F4433233-5B11-B5A4-3DD5-3AC1F05D38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95" y="93570"/>
            <a:ext cx="932377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01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635000" y="3749487"/>
            <a:ext cx="10925176" cy="2077232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12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13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3" name="Picture 2" descr="Home - Tau Express">
            <a:extLst>
              <a:ext uri="{FF2B5EF4-FFF2-40B4-BE49-F238E27FC236}">
                <a16:creationId xmlns:a16="http://schemas.microsoft.com/office/drawing/2014/main" id="{494312DA-E2D3-1D66-39C6-B3B71EB002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179" y="30136"/>
            <a:ext cx="1573556" cy="7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anyang Technological University - Wikipedia">
            <a:extLst>
              <a:ext uri="{FF2B5EF4-FFF2-40B4-BE49-F238E27FC236}">
                <a16:creationId xmlns:a16="http://schemas.microsoft.com/office/drawing/2014/main" id="{525090E1-5842-D66C-0747-75E574CA0F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861" y="533776"/>
            <a:ext cx="566106" cy="7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een fotobeschrijving beschikbaar.">
            <a:extLst>
              <a:ext uri="{FF2B5EF4-FFF2-40B4-BE49-F238E27FC236}">
                <a16:creationId xmlns:a16="http://schemas.microsoft.com/office/drawing/2014/main" id="{57A1CAB8-C1AE-CC69-3029-95897987BA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795" y="93570"/>
            <a:ext cx="932377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een titel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/>
          <p:cNvSpPr/>
          <p:nvPr userDrawn="1"/>
        </p:nvSpPr>
        <p:spPr>
          <a:xfrm>
            <a:off x="5519936" y="6525344"/>
            <a:ext cx="288032" cy="216024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71798" y="6453338"/>
            <a:ext cx="2784309" cy="34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DAD25AC-3D36-459B-92CD-44DA3A62917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1055440" y="1279302"/>
            <a:ext cx="10540752" cy="4309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36104"/>
          </a:xfrm>
          <a:prstGeom prst="rect">
            <a:avLst/>
          </a:prstGeom>
        </p:spPr>
        <p:txBody>
          <a:bodyPr anchor="b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DC780E4-C607-23D4-BF95-61E4D310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113" y="6453336"/>
            <a:ext cx="4680519" cy="34541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E858EA-AAEB-C8D1-CC20-B76ACA5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432" y="6453336"/>
            <a:ext cx="3384376" cy="34541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77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lleen titel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/>
          <p:cNvSpPr/>
          <p:nvPr userDrawn="1"/>
        </p:nvSpPr>
        <p:spPr>
          <a:xfrm>
            <a:off x="5519936" y="6525344"/>
            <a:ext cx="288032" cy="216024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71798" y="6453338"/>
            <a:ext cx="2784309" cy="34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DAD25AC-3D36-459B-92CD-44DA3A62917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1055440" y="1279302"/>
            <a:ext cx="5760640" cy="4309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36104"/>
          </a:xfrm>
          <a:prstGeom prst="rect">
            <a:avLst/>
          </a:prstGeom>
        </p:spPr>
        <p:txBody>
          <a:bodyPr anchor="b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DC780E4-C607-23D4-BF95-61E4D310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113" y="6453336"/>
            <a:ext cx="4752527" cy="34541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E858EA-AAEB-C8D1-CC20-B76ACA5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432" y="6453336"/>
            <a:ext cx="3456384" cy="34541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645E6377-4C49-B53A-6983-6FB7FA86E5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04112" y="1279302"/>
            <a:ext cx="4492079" cy="430993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82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51C3-9C5D-3D44-0056-17FC40FD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4688-A4DF-D2B3-CF9A-A8F7423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C990-F976-7CF7-6F93-6ED005F8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HK" smtClean="0"/>
              <a:t>Extended DFRWS APAC Workshop, HKU, 29-10-2023</a:t>
            </a:r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0A15-D86C-3110-31DF-10AC41F0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HK"/>
              <a:t>LLMs: Prompt Engineering and Retrieval Augmented Generation for Digital Forensics</a:t>
            </a:r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FD68C-3CCE-5121-1AD6-538A45EB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D48-24AD-48A4-9954-D6E3DABF8C4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1079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33635B9-B8F6-0CB5-0982-7B98D4A17DE1}"/>
              </a:ext>
            </a:extLst>
          </p:cNvPr>
          <p:cNvGrpSpPr/>
          <p:nvPr userDrawn="1"/>
        </p:nvGrpSpPr>
        <p:grpSpPr>
          <a:xfrm>
            <a:off x="-1" y="-4631"/>
            <a:ext cx="12192001" cy="6862631"/>
            <a:chOff x="-1" y="-4631"/>
            <a:chExt cx="9906001" cy="6862631"/>
          </a:xfrm>
        </p:grpSpPr>
        <p:pic>
          <p:nvPicPr>
            <p:cNvPr id="4" name="Google Shape;14;p28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3DD187D0-0BD7-C2B7-2234-B1FEA4F3B5A2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l="45972" t="21667" r="20849" b="21111"/>
            <a:stretch/>
          </p:blipFill>
          <p:spPr>
            <a:xfrm>
              <a:off x="4543087" y="-4631"/>
              <a:ext cx="5362913" cy="6166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5;p28">
              <a:extLst>
                <a:ext uri="{FF2B5EF4-FFF2-40B4-BE49-F238E27FC236}">
                  <a16:creationId xmlns:a16="http://schemas.microsoft.com/office/drawing/2014/main" id="{4514877F-24C5-AF57-ECF5-B0C15E4C2885}"/>
                </a:ext>
              </a:extLst>
            </p:cNvPr>
            <p:cNvSpPr/>
            <p:nvPr userDrawn="1"/>
          </p:nvSpPr>
          <p:spPr>
            <a:xfrm>
              <a:off x="-1" y="0"/>
              <a:ext cx="4543087" cy="6166338"/>
            </a:xfrm>
            <a:prstGeom prst="rect">
              <a:avLst/>
            </a:prstGeom>
            <a:gradFill>
              <a:gsLst>
                <a:gs pos="0">
                  <a:srgbClr val="07134C"/>
                </a:gs>
                <a:gs pos="50000">
                  <a:srgbClr val="061555"/>
                </a:gs>
                <a:gs pos="100000">
                  <a:srgbClr val="04166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;p28">
              <a:extLst>
                <a:ext uri="{FF2B5EF4-FFF2-40B4-BE49-F238E27FC236}">
                  <a16:creationId xmlns:a16="http://schemas.microsoft.com/office/drawing/2014/main" id="{C67C48F5-DB7F-D354-CF0A-5F58311937B8}"/>
                </a:ext>
              </a:extLst>
            </p:cNvPr>
            <p:cNvSpPr/>
            <p:nvPr userDrawn="1"/>
          </p:nvSpPr>
          <p:spPr>
            <a:xfrm>
              <a:off x="0" y="6166338"/>
              <a:ext cx="9906000" cy="691662"/>
            </a:xfrm>
            <a:prstGeom prst="rect">
              <a:avLst/>
            </a:prstGeom>
            <a:gradFill>
              <a:gsLst>
                <a:gs pos="0">
                  <a:srgbClr val="07134D"/>
                </a:gs>
                <a:gs pos="50500">
                  <a:srgbClr val="07134D"/>
                </a:gs>
                <a:gs pos="100000">
                  <a:srgbClr val="0C0D2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918EBF-C53C-B4A4-136A-3EF0C0C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478" y="1122363"/>
            <a:ext cx="4689231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1E9E-9817-1F01-CA38-24FC0DAD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7478" y="3602038"/>
            <a:ext cx="4689231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8" name="Google Shape;20;p28">
            <a:extLst>
              <a:ext uri="{FF2B5EF4-FFF2-40B4-BE49-F238E27FC236}">
                <a16:creationId xmlns:a16="http://schemas.microsoft.com/office/drawing/2014/main" id="{3C7ECA05-747B-C839-D716-6D3515899D9F}"/>
              </a:ext>
            </a:extLst>
          </p:cNvPr>
          <p:cNvSpPr txBox="1"/>
          <p:nvPr userDrawn="1"/>
        </p:nvSpPr>
        <p:spPr>
          <a:xfrm>
            <a:off x="6763557" y="6350614"/>
            <a:ext cx="484228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©2023 Tau Express Pte. Ltd. All rights reserved.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35910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047">
          <p15:clr>
            <a:srgbClr val="FBAE40"/>
          </p15:clr>
        </p15:guide>
        <p15:guide id="5" orient="horz" pos="227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ctrTitle"/>
          </p:nvPr>
        </p:nvSpPr>
        <p:spPr>
          <a:xfrm>
            <a:off x="3121743" y="197397"/>
            <a:ext cx="5840361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3F6B"/>
              </a:buClr>
              <a:buSzPts val="4000"/>
              <a:buFont typeface="Montserrat Medium"/>
              <a:buNone/>
              <a:defRPr sz="3250" b="0" i="0" u="none" strike="noStrike" cap="none">
                <a:solidFill>
                  <a:srgbClr val="263F6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9pPr>
          </a:lstStyle>
          <a:p>
            <a:endParaRPr dirty="0"/>
          </a:p>
        </p:txBody>
      </p:sp>
      <p:sp>
        <p:nvSpPr>
          <p:cNvPr id="30" name="Google Shape;30;p29"/>
          <p:cNvSpPr txBox="1">
            <a:spLocks noGrp="1"/>
          </p:cNvSpPr>
          <p:nvPr>
            <p:ph type="ftr" idx="11"/>
          </p:nvPr>
        </p:nvSpPr>
        <p:spPr>
          <a:xfrm>
            <a:off x="267110" y="6334466"/>
            <a:ext cx="3890297" cy="26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13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  <p:pic>
        <p:nvPicPr>
          <p:cNvPr id="2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AEA91868-37BD-07FB-0F12-A1EADBFBA4C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93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9480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8" name="Afbeelding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85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50" r:id="rId2"/>
    <p:sldLayoutId id="2147483652" r:id="rId3"/>
    <p:sldLayoutId id="2147483726" r:id="rId4"/>
    <p:sldLayoutId id="2147483727" r:id="rId5"/>
    <p:sldLayoutId id="2147483728" r:id="rId6"/>
    <p:sldLayoutId id="2147483729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Verdana" panose="020B060403050404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accent1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81" userDrawn="1">
          <p15:clr>
            <a:srgbClr val="F26B43"/>
          </p15:clr>
        </p15:guide>
        <p15:guide id="8" orient="horz" pos="3919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2159" userDrawn="1">
          <p15:clr>
            <a:srgbClr val="F26B43"/>
          </p15:clr>
        </p15:guide>
        <p15:guide id="11" pos="400" userDrawn="1">
          <p15:clr>
            <a:srgbClr val="F26B43"/>
          </p15:clr>
        </p15:guide>
        <p15:guide id="12" pos="4128" userDrawn="1">
          <p15:clr>
            <a:srgbClr val="F26B43"/>
          </p15:clr>
        </p15:guide>
        <p15:guide id="13" pos="3552" userDrawn="1">
          <p15:clr>
            <a:srgbClr val="F26B43"/>
          </p15:clr>
        </p15:guide>
        <p15:guide id="14" orient="horz" pos="1275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6" pos="46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;p29">
            <a:extLst>
              <a:ext uri="{FF2B5EF4-FFF2-40B4-BE49-F238E27FC236}">
                <a16:creationId xmlns:a16="http://schemas.microsoft.com/office/drawing/2014/main" id="{832182B6-B71E-40BE-F517-7D69221E15FE}"/>
              </a:ext>
            </a:extLst>
          </p:cNvPr>
          <p:cNvSpPr/>
          <p:nvPr userDrawn="1"/>
        </p:nvSpPr>
        <p:spPr>
          <a:xfrm>
            <a:off x="10929312" y="2394156"/>
            <a:ext cx="943897" cy="46162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AEEF3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BDBC1-E91D-24E2-9B9D-810CC577191B}"/>
              </a:ext>
            </a:extLst>
          </p:cNvPr>
          <p:cNvGrpSpPr/>
          <p:nvPr userDrawn="1"/>
        </p:nvGrpSpPr>
        <p:grpSpPr>
          <a:xfrm>
            <a:off x="-3101628" y="0"/>
            <a:ext cx="2835601" cy="1835362"/>
            <a:chOff x="-2520073" y="-110195"/>
            <a:chExt cx="2303926" cy="18353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F1FC09-6163-A9C1-E8C0-28837C5926CB}"/>
                </a:ext>
              </a:extLst>
            </p:cNvPr>
            <p:cNvGrpSpPr/>
            <p:nvPr/>
          </p:nvGrpSpPr>
          <p:grpSpPr>
            <a:xfrm>
              <a:off x="-2520073" y="197428"/>
              <a:ext cx="2303926" cy="1527739"/>
              <a:chOff x="-2520073" y="197428"/>
              <a:chExt cx="2303926" cy="15277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D44D78-E57D-2B2D-63C7-7DEC0D1419EB}"/>
                  </a:ext>
                </a:extLst>
              </p:cNvPr>
              <p:cNvSpPr/>
              <p:nvPr/>
            </p:nvSpPr>
            <p:spPr bwMode="auto">
              <a:xfrm>
                <a:off x="-2520073" y="197429"/>
                <a:ext cx="739761" cy="739761"/>
              </a:xfrm>
              <a:prstGeom prst="rect">
                <a:avLst/>
              </a:prstGeom>
              <a:solidFill>
                <a:srgbClr val="00206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32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96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971C9F-A6D5-1301-7AFE-2E1707023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3" y="197428"/>
                <a:ext cx="739761" cy="739761"/>
              </a:xfrm>
              <a:prstGeom prst="rect">
                <a:avLst/>
              </a:prstGeom>
              <a:solidFill>
                <a:srgbClr val="BB153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187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21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48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9FD941-9D6B-5C7D-1742-5800E6EB8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985406"/>
                <a:ext cx="739761" cy="739761"/>
              </a:xfrm>
              <a:prstGeom prst="rect">
                <a:avLst/>
              </a:prstGeom>
              <a:solidFill>
                <a:srgbClr val="48535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72 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83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91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F112A51-4D9E-D68D-1F73-A95B8A4F0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197428"/>
                <a:ext cx="739761" cy="739761"/>
              </a:xfrm>
              <a:prstGeom prst="rect">
                <a:avLst/>
              </a:prstGeom>
              <a:solidFill>
                <a:srgbClr val="E8ECE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232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236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239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72836C-C62B-E797-D446-142D55DC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985406"/>
                <a:ext cx="739761" cy="739761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255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255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1CD869-6DD9-7888-6734-7EFFD29DF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985406"/>
                <a:ext cx="739761" cy="739761"/>
              </a:xfrm>
              <a:prstGeom prst="rect">
                <a:avLst/>
              </a:prstGeom>
              <a:solidFill>
                <a:schemeClr val="tx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0</a:t>
                </a:r>
              </a:p>
            </p:txBody>
          </p:sp>
        </p:grpSp>
        <p:sp>
          <p:nvSpPr>
            <p:cNvPr id="5" name="Body text 40">
              <a:extLst>
                <a:ext uri="{FF2B5EF4-FFF2-40B4-BE49-F238E27FC236}">
                  <a16:creationId xmlns:a16="http://schemas.microsoft.com/office/drawing/2014/main" id="{07A3B1C8-C97F-E310-B35E-7B8804866FB7}"/>
                </a:ext>
              </a:extLst>
            </p:cNvPr>
            <p:cNvSpPr txBox="1"/>
            <p:nvPr/>
          </p:nvSpPr>
          <p:spPr>
            <a:xfrm>
              <a:off x="-2520073" y="-110195"/>
              <a:ext cx="2303924" cy="307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Core colors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70BB2E-F297-C708-A50F-F4171F457AB0}"/>
              </a:ext>
            </a:extLst>
          </p:cNvPr>
          <p:cNvGrpSpPr/>
          <p:nvPr userDrawn="1"/>
        </p:nvGrpSpPr>
        <p:grpSpPr>
          <a:xfrm>
            <a:off x="-3101628" y="1951860"/>
            <a:ext cx="2835601" cy="3430818"/>
            <a:chOff x="-2520073" y="2430285"/>
            <a:chExt cx="2303926" cy="34308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303D043-810A-F70D-DE51-0FF545CC4BA9}"/>
                </a:ext>
              </a:extLst>
            </p:cNvPr>
            <p:cNvGrpSpPr/>
            <p:nvPr/>
          </p:nvGrpSpPr>
          <p:grpSpPr>
            <a:xfrm>
              <a:off x="-2520073" y="2743554"/>
              <a:ext cx="2303926" cy="3117549"/>
              <a:chOff x="-2520073" y="2743554"/>
              <a:chExt cx="2303926" cy="311754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0F2043-837B-CAA3-3693-4B035C5A2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2743554"/>
                <a:ext cx="739761" cy="739761"/>
              </a:xfrm>
              <a:prstGeom prst="rect">
                <a:avLst/>
              </a:prstGeom>
              <a:solidFill>
                <a:srgbClr val="071C2C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44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90B32B7-57D6-A695-41F5-C7026F6B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2743554"/>
                <a:ext cx="739761" cy="739761"/>
              </a:xfrm>
              <a:prstGeom prst="rect">
                <a:avLst/>
              </a:prstGeom>
              <a:solidFill>
                <a:srgbClr val="034A6E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74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110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B23CA84-64CF-9221-7D4E-8EE025B7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3531170"/>
                <a:ext cx="739761" cy="739761"/>
              </a:xfrm>
              <a:prstGeom prst="rect">
                <a:avLst/>
              </a:prstGeom>
              <a:solidFill>
                <a:srgbClr val="2251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33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81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67BE02-98E2-5821-CF9E-3A13C6722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3531170"/>
                <a:ext cx="739761" cy="739761"/>
              </a:xfrm>
              <a:prstGeom prst="rect">
                <a:avLst/>
              </a:prstGeom>
              <a:solidFill>
                <a:srgbClr val="00A9F4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169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244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B15046-FD8C-6BC6-0380-28B0E7FED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4324431"/>
                <a:ext cx="739761" cy="739761"/>
              </a:xfrm>
              <a:prstGeom prst="rect">
                <a:avLst/>
              </a:prstGeom>
              <a:solidFill>
                <a:srgbClr val="AEC3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174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195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770E78-B954-2092-F02F-B333B4078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3" y="4324431"/>
                <a:ext cx="739761" cy="739761"/>
              </a:xfrm>
              <a:prstGeom prst="rect">
                <a:avLst/>
              </a:prstGeom>
              <a:solidFill>
                <a:srgbClr val="AAE6F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170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239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7A759F4-D5A8-2D92-765E-10919E58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5121341"/>
                <a:ext cx="739761" cy="739761"/>
              </a:xfrm>
              <a:prstGeom prst="rect">
                <a:avLst/>
              </a:prstGeom>
              <a:solidFill>
                <a:srgbClr val="4D4D4D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77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77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77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1DAD1E-9817-105B-F272-C1D430560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2743554"/>
                <a:ext cx="739761" cy="739761"/>
              </a:xfrm>
              <a:prstGeom prst="rect">
                <a:avLst/>
              </a:prstGeom>
              <a:solidFill>
                <a:srgbClr val="027AB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122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177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F09B47F-BEC1-F6F2-97F8-638094AA58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955910" y="4324431"/>
                <a:ext cx="739761" cy="739761"/>
              </a:xfrm>
              <a:prstGeom prst="rect">
                <a:avLst/>
              </a:prstGeom>
              <a:solidFill>
                <a:srgbClr val="9BA4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208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208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208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07803E-E67F-7064-68E4-9E4461B4BB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520073" y="5121342"/>
                <a:ext cx="739761" cy="739761"/>
              </a:xfrm>
              <a:prstGeom prst="rect">
                <a:avLst/>
              </a:prstGeom>
              <a:solidFill>
                <a:srgbClr val="D9D9D9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217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217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217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6B74A5A-61B8-8149-18DA-D2DD471C75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1737990" y="3531170"/>
                <a:ext cx="739761" cy="739761"/>
              </a:xfrm>
              <a:prstGeom prst="rect">
                <a:avLst/>
              </a:prstGeom>
              <a:solidFill>
                <a:srgbClr val="4596B3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69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150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179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99E5519-D7FE-4CF3-2C7C-FAC246D2EB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955910" y="5121342"/>
                <a:ext cx="739761" cy="739761"/>
              </a:xfrm>
              <a:prstGeom prst="rect">
                <a:avLst/>
              </a:prstGeom>
              <a:solidFill>
                <a:srgbClr val="E6EAF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230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240</a:t>
                </a:r>
              </a:p>
            </p:txBody>
          </p:sp>
        </p:grpSp>
        <p:sp>
          <p:nvSpPr>
            <p:cNvPr id="26" name="Body text 40">
              <a:extLst>
                <a:ext uri="{FF2B5EF4-FFF2-40B4-BE49-F238E27FC236}">
                  <a16:creationId xmlns:a16="http://schemas.microsoft.com/office/drawing/2014/main" id="{DE383243-A75D-1C8C-0DA2-D0B68C660AFC}"/>
                </a:ext>
              </a:extLst>
            </p:cNvPr>
            <p:cNvSpPr txBox="1"/>
            <p:nvPr/>
          </p:nvSpPr>
          <p:spPr>
            <a:xfrm>
              <a:off x="-2520073" y="2430285"/>
              <a:ext cx="2303924" cy="307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Additional colors</a:t>
              </a:r>
            </a:p>
          </p:txBody>
        </p:sp>
      </p:grpSp>
      <p:sp>
        <p:nvSpPr>
          <p:cNvPr id="14" name="Google Shape;22;p29">
            <a:extLst>
              <a:ext uri="{FF2B5EF4-FFF2-40B4-BE49-F238E27FC236}">
                <a16:creationId xmlns:a16="http://schemas.microsoft.com/office/drawing/2014/main" id="{DE6FBBD3-0D27-0735-6D4A-E9C8B7109841}"/>
              </a:ext>
            </a:extLst>
          </p:cNvPr>
          <p:cNvSpPr/>
          <p:nvPr userDrawn="1"/>
        </p:nvSpPr>
        <p:spPr>
          <a:xfrm>
            <a:off x="1278951" y="4842388"/>
            <a:ext cx="943897" cy="21680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8D8D8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3;p29">
            <a:extLst>
              <a:ext uri="{FF2B5EF4-FFF2-40B4-BE49-F238E27FC236}">
                <a16:creationId xmlns:a16="http://schemas.microsoft.com/office/drawing/2014/main" id="{DE8503C3-A72D-F08A-7173-CD6A672E2654}"/>
              </a:ext>
            </a:extLst>
          </p:cNvPr>
          <p:cNvSpPr/>
          <p:nvPr userDrawn="1"/>
        </p:nvSpPr>
        <p:spPr>
          <a:xfrm rot="-5400000">
            <a:off x="10177144" y="-516195"/>
            <a:ext cx="796413" cy="36084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>
              <a:alpha val="51764"/>
            </a:scheme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5;p29">
            <a:extLst>
              <a:ext uri="{FF2B5EF4-FFF2-40B4-BE49-F238E27FC236}">
                <a16:creationId xmlns:a16="http://schemas.microsoft.com/office/drawing/2014/main" id="{AE1011FF-A0EB-0918-A2A5-78F448847F9C}"/>
              </a:ext>
            </a:extLst>
          </p:cNvPr>
          <p:cNvSpPr/>
          <p:nvPr userDrawn="1"/>
        </p:nvSpPr>
        <p:spPr>
          <a:xfrm rot="5400000">
            <a:off x="449336" y="961105"/>
            <a:ext cx="2118850" cy="31217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AE5F1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;p29">
            <a:extLst>
              <a:ext uri="{FF2B5EF4-FFF2-40B4-BE49-F238E27FC236}">
                <a16:creationId xmlns:a16="http://schemas.microsoft.com/office/drawing/2014/main" id="{04A3C724-02A0-1A70-375B-58A7C299C24D}"/>
              </a:ext>
            </a:extLst>
          </p:cNvPr>
          <p:cNvSpPr/>
          <p:nvPr userDrawn="1"/>
        </p:nvSpPr>
        <p:spPr>
          <a:xfrm>
            <a:off x="1748439" y="4562272"/>
            <a:ext cx="943897" cy="2448129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 cap="flat" cmpd="sng">
            <a:solidFill>
              <a:srgbClr val="C4BD97">
                <a:alpha val="2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9;p29">
            <a:extLst>
              <a:ext uri="{FF2B5EF4-FFF2-40B4-BE49-F238E27FC236}">
                <a16:creationId xmlns:a16="http://schemas.microsoft.com/office/drawing/2014/main" id="{DCF0736E-BCC0-E2E0-76EA-85982E51BF30}"/>
              </a:ext>
            </a:extLst>
          </p:cNvPr>
          <p:cNvSpPr/>
          <p:nvPr userDrawn="1"/>
        </p:nvSpPr>
        <p:spPr>
          <a:xfrm rot="-5400000">
            <a:off x="10420494" y="154961"/>
            <a:ext cx="796413" cy="3121740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 cap="flat" cmpd="sng">
            <a:solidFill>
              <a:srgbClr val="C4BD97">
                <a:alpha val="2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30;p29">
            <a:extLst>
              <a:ext uri="{FF2B5EF4-FFF2-40B4-BE49-F238E27FC236}">
                <a16:creationId xmlns:a16="http://schemas.microsoft.com/office/drawing/2014/main" id="{D3EBDA64-E0D8-79A8-BAFF-307122F5C62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14999" y="6486866"/>
            <a:ext cx="3890297" cy="26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13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  <p:pic>
        <p:nvPicPr>
          <p:cNvPr id="20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A1B5AAC8-8A40-8FA3-F5FB-1332C6F0050D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10669190" y="3980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lide Number">
            <a:extLst>
              <a:ext uri="{FF2B5EF4-FFF2-40B4-BE49-F238E27FC236}">
                <a16:creationId xmlns:a16="http://schemas.microsoft.com/office/drawing/2014/main" id="{177FBBAC-C7EE-7F54-3D37-4FFB2CCD8FEB}"/>
              </a:ext>
            </a:extLst>
          </p:cNvPr>
          <p:cNvSpPr txBox="1">
            <a:spLocks/>
          </p:cNvSpPr>
          <p:nvPr userDrawn="1"/>
        </p:nvSpPr>
        <p:spPr>
          <a:xfrm>
            <a:off x="9823409" y="6507497"/>
            <a:ext cx="1706880" cy="1371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900" b="1" i="0" u="none" strike="noStrike" kern="1200" cap="none" spc="0" normalizeH="0" baseline="0" noProof="0" smtClean="0">
                <a:ln>
                  <a:noFill/>
                </a:ln>
                <a:solidFill>
                  <a:srgbClr val="4853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525" b="1" i="0" u="none" strike="noStrike" kern="1200" cap="none" spc="0" normalizeH="0" baseline="0" noProof="0">
              <a:ln>
                <a:noFill/>
              </a:ln>
              <a:solidFill>
                <a:srgbClr val="48535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51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7">
          <p15:clr>
            <a:srgbClr val="F26B43"/>
          </p15:clr>
        </p15:guide>
        <p15:guide id="2" pos="3120">
          <p15:clr>
            <a:srgbClr val="F26B43"/>
          </p15:clr>
        </p15:guide>
        <p15:guide id="3" pos="301">
          <p15:clr>
            <a:srgbClr val="F26B43"/>
          </p15:clr>
        </p15:guide>
        <p15:guide id="4" pos="5940">
          <p15:clr>
            <a:srgbClr val="F26B43"/>
          </p15:clr>
        </p15:guide>
        <p15:guide id="5" pos="3028">
          <p15:clr>
            <a:srgbClr val="F26B43"/>
          </p15:clr>
        </p15:guide>
        <p15:guide id="6" pos="3212">
          <p15:clr>
            <a:srgbClr val="F26B43"/>
          </p15:clr>
        </p15:guide>
        <p15:guide id="7" orient="horz" pos="187">
          <p15:clr>
            <a:srgbClr val="F26B43"/>
          </p15:clr>
        </p15:guide>
        <p15:guide id="8" orient="horz" pos="958">
          <p15:clr>
            <a:srgbClr val="F26B43"/>
          </p15:clr>
        </p15:guide>
        <p15:guide id="9" orient="horz" pos="3997">
          <p15:clr>
            <a:srgbClr val="F26B43"/>
          </p15:clr>
        </p15:guide>
        <p15:guide id="10" orient="horz" pos="2273">
          <p15:clr>
            <a:srgbClr val="F26B43"/>
          </p15:clr>
        </p15:guide>
        <p15:guide id="11" orient="horz" pos="1049">
          <p15:clr>
            <a:srgbClr val="F26B43"/>
          </p15:clr>
        </p15:guide>
        <p15:guide id="12" orient="horz" pos="2500">
          <p15:clr>
            <a:srgbClr val="F26B43"/>
          </p15:clr>
        </p15:guide>
        <p15:guide id="13" orient="horz" pos="3748">
          <p15:clr>
            <a:srgbClr val="F26B43"/>
          </p15:clr>
        </p15:guide>
        <p15:guide id="14" orient="horz" pos="38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;p29">
            <a:extLst>
              <a:ext uri="{FF2B5EF4-FFF2-40B4-BE49-F238E27FC236}">
                <a16:creationId xmlns:a16="http://schemas.microsoft.com/office/drawing/2014/main" id="{832182B6-B71E-40BE-F517-7D69221E15FE}"/>
              </a:ext>
            </a:extLst>
          </p:cNvPr>
          <p:cNvSpPr/>
          <p:nvPr userDrawn="1"/>
        </p:nvSpPr>
        <p:spPr>
          <a:xfrm>
            <a:off x="10929312" y="2394156"/>
            <a:ext cx="943897" cy="46162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AEEF3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BDBC1-E91D-24E2-9B9D-810CC577191B}"/>
              </a:ext>
            </a:extLst>
          </p:cNvPr>
          <p:cNvGrpSpPr/>
          <p:nvPr userDrawn="1"/>
        </p:nvGrpSpPr>
        <p:grpSpPr>
          <a:xfrm>
            <a:off x="-3101628" y="0"/>
            <a:ext cx="2835601" cy="1835362"/>
            <a:chOff x="-2520073" y="-110195"/>
            <a:chExt cx="2303926" cy="18353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F1FC09-6163-A9C1-E8C0-28837C5926CB}"/>
                </a:ext>
              </a:extLst>
            </p:cNvPr>
            <p:cNvGrpSpPr/>
            <p:nvPr/>
          </p:nvGrpSpPr>
          <p:grpSpPr>
            <a:xfrm>
              <a:off x="-2520073" y="197428"/>
              <a:ext cx="2303926" cy="1527739"/>
              <a:chOff x="-2520073" y="197428"/>
              <a:chExt cx="2303926" cy="15277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D44D78-E57D-2B2D-63C7-7DEC0D1419EB}"/>
                  </a:ext>
                </a:extLst>
              </p:cNvPr>
              <p:cNvSpPr/>
              <p:nvPr/>
            </p:nvSpPr>
            <p:spPr bwMode="auto">
              <a:xfrm>
                <a:off x="-2520073" y="197429"/>
                <a:ext cx="739761" cy="739761"/>
              </a:xfrm>
              <a:prstGeom prst="rect">
                <a:avLst/>
              </a:prstGeom>
              <a:solidFill>
                <a:srgbClr val="00206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32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96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971C9F-A6D5-1301-7AFE-2E1707023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3" y="197428"/>
                <a:ext cx="739761" cy="739761"/>
              </a:xfrm>
              <a:prstGeom prst="rect">
                <a:avLst/>
              </a:prstGeom>
              <a:solidFill>
                <a:srgbClr val="BB153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187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21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48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9FD941-9D6B-5C7D-1742-5800E6EB8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985406"/>
                <a:ext cx="739761" cy="739761"/>
              </a:xfrm>
              <a:prstGeom prst="rect">
                <a:avLst/>
              </a:prstGeom>
              <a:solidFill>
                <a:srgbClr val="48535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72 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83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91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F112A51-4D9E-D68D-1F73-A95B8A4F0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197428"/>
                <a:ext cx="739761" cy="739761"/>
              </a:xfrm>
              <a:prstGeom prst="rect">
                <a:avLst/>
              </a:prstGeom>
              <a:solidFill>
                <a:srgbClr val="E8ECE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232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236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239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72836C-C62B-E797-D446-142D55DC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985406"/>
                <a:ext cx="739761" cy="739761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255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255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1CD869-6DD9-7888-6734-7EFFD29DF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985406"/>
                <a:ext cx="739761" cy="739761"/>
              </a:xfrm>
              <a:prstGeom prst="rect">
                <a:avLst/>
              </a:prstGeom>
              <a:solidFill>
                <a:schemeClr val="tx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0</a:t>
                </a:r>
              </a:p>
            </p:txBody>
          </p:sp>
        </p:grpSp>
        <p:sp>
          <p:nvSpPr>
            <p:cNvPr id="5" name="Body text 40">
              <a:extLst>
                <a:ext uri="{FF2B5EF4-FFF2-40B4-BE49-F238E27FC236}">
                  <a16:creationId xmlns:a16="http://schemas.microsoft.com/office/drawing/2014/main" id="{07A3B1C8-C97F-E310-B35E-7B8804866FB7}"/>
                </a:ext>
              </a:extLst>
            </p:cNvPr>
            <p:cNvSpPr txBox="1"/>
            <p:nvPr/>
          </p:nvSpPr>
          <p:spPr>
            <a:xfrm>
              <a:off x="-2520073" y="-110195"/>
              <a:ext cx="2303924" cy="307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Core colors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70BB2E-F297-C708-A50F-F4171F457AB0}"/>
              </a:ext>
            </a:extLst>
          </p:cNvPr>
          <p:cNvGrpSpPr/>
          <p:nvPr userDrawn="1"/>
        </p:nvGrpSpPr>
        <p:grpSpPr>
          <a:xfrm>
            <a:off x="-3101628" y="1951860"/>
            <a:ext cx="2835601" cy="3430818"/>
            <a:chOff x="-2520073" y="2430285"/>
            <a:chExt cx="2303926" cy="34308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303D043-810A-F70D-DE51-0FF545CC4BA9}"/>
                </a:ext>
              </a:extLst>
            </p:cNvPr>
            <p:cNvGrpSpPr/>
            <p:nvPr/>
          </p:nvGrpSpPr>
          <p:grpSpPr>
            <a:xfrm>
              <a:off x="-2520073" y="2743554"/>
              <a:ext cx="2303926" cy="3117549"/>
              <a:chOff x="-2520073" y="2743554"/>
              <a:chExt cx="2303926" cy="311754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0F2043-837B-CAA3-3693-4B035C5A2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2743554"/>
                <a:ext cx="739761" cy="739761"/>
              </a:xfrm>
              <a:prstGeom prst="rect">
                <a:avLst/>
              </a:prstGeom>
              <a:solidFill>
                <a:srgbClr val="071C2C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44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90B32B7-57D6-A695-41F5-C7026F6B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2743554"/>
                <a:ext cx="739761" cy="739761"/>
              </a:xfrm>
              <a:prstGeom prst="rect">
                <a:avLst/>
              </a:prstGeom>
              <a:solidFill>
                <a:srgbClr val="034A6E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74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110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B23CA84-64CF-9221-7D4E-8EE025B7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3531170"/>
                <a:ext cx="739761" cy="739761"/>
              </a:xfrm>
              <a:prstGeom prst="rect">
                <a:avLst/>
              </a:prstGeom>
              <a:solidFill>
                <a:srgbClr val="2251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33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81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67BE02-98E2-5821-CF9E-3A13C6722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3531170"/>
                <a:ext cx="739761" cy="739761"/>
              </a:xfrm>
              <a:prstGeom prst="rect">
                <a:avLst/>
              </a:prstGeom>
              <a:solidFill>
                <a:srgbClr val="00A9F4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169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244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B15046-FD8C-6BC6-0380-28B0E7FED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4324431"/>
                <a:ext cx="739761" cy="739761"/>
              </a:xfrm>
              <a:prstGeom prst="rect">
                <a:avLst/>
              </a:prstGeom>
              <a:solidFill>
                <a:srgbClr val="AEC3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174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195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770E78-B954-2092-F02F-B333B4078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3" y="4324431"/>
                <a:ext cx="739761" cy="739761"/>
              </a:xfrm>
              <a:prstGeom prst="rect">
                <a:avLst/>
              </a:prstGeom>
              <a:solidFill>
                <a:srgbClr val="AAE6F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170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239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7A759F4-D5A8-2D92-765E-10919E58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5121341"/>
                <a:ext cx="739761" cy="739761"/>
              </a:xfrm>
              <a:prstGeom prst="rect">
                <a:avLst/>
              </a:prstGeom>
              <a:solidFill>
                <a:srgbClr val="4D4D4D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77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77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77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1DAD1E-9817-105B-F272-C1D430560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2743554"/>
                <a:ext cx="739761" cy="739761"/>
              </a:xfrm>
              <a:prstGeom prst="rect">
                <a:avLst/>
              </a:prstGeom>
              <a:solidFill>
                <a:srgbClr val="027AB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122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177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F09B47F-BEC1-F6F2-97F8-638094AA58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955910" y="4324431"/>
                <a:ext cx="739761" cy="739761"/>
              </a:xfrm>
              <a:prstGeom prst="rect">
                <a:avLst/>
              </a:prstGeom>
              <a:solidFill>
                <a:srgbClr val="9BA4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208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208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208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07803E-E67F-7064-68E4-9E4461B4BB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520073" y="5121342"/>
                <a:ext cx="739761" cy="739761"/>
              </a:xfrm>
              <a:prstGeom prst="rect">
                <a:avLst/>
              </a:prstGeom>
              <a:solidFill>
                <a:srgbClr val="D9D9D9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217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217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217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6B74A5A-61B8-8149-18DA-D2DD471C75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1737990" y="3531170"/>
                <a:ext cx="739761" cy="739761"/>
              </a:xfrm>
              <a:prstGeom prst="rect">
                <a:avLst/>
              </a:prstGeom>
              <a:solidFill>
                <a:srgbClr val="4596B3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69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150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179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99E5519-D7FE-4CF3-2C7C-FAC246D2EB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955910" y="5121342"/>
                <a:ext cx="739761" cy="739761"/>
              </a:xfrm>
              <a:prstGeom prst="rect">
                <a:avLst/>
              </a:prstGeom>
              <a:solidFill>
                <a:srgbClr val="E6EAF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230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240</a:t>
                </a:r>
              </a:p>
            </p:txBody>
          </p:sp>
        </p:grpSp>
        <p:sp>
          <p:nvSpPr>
            <p:cNvPr id="26" name="Body text 40">
              <a:extLst>
                <a:ext uri="{FF2B5EF4-FFF2-40B4-BE49-F238E27FC236}">
                  <a16:creationId xmlns:a16="http://schemas.microsoft.com/office/drawing/2014/main" id="{DE383243-A75D-1C8C-0DA2-D0B68C660AFC}"/>
                </a:ext>
              </a:extLst>
            </p:cNvPr>
            <p:cNvSpPr txBox="1"/>
            <p:nvPr/>
          </p:nvSpPr>
          <p:spPr>
            <a:xfrm>
              <a:off x="-2520073" y="2430285"/>
              <a:ext cx="2303924" cy="307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Additional colors</a:t>
              </a:r>
            </a:p>
          </p:txBody>
        </p:sp>
      </p:grpSp>
      <p:sp>
        <p:nvSpPr>
          <p:cNvPr id="14" name="Google Shape;22;p29">
            <a:extLst>
              <a:ext uri="{FF2B5EF4-FFF2-40B4-BE49-F238E27FC236}">
                <a16:creationId xmlns:a16="http://schemas.microsoft.com/office/drawing/2014/main" id="{DE6FBBD3-0D27-0735-6D4A-E9C8B7109841}"/>
              </a:ext>
            </a:extLst>
          </p:cNvPr>
          <p:cNvSpPr/>
          <p:nvPr userDrawn="1"/>
        </p:nvSpPr>
        <p:spPr>
          <a:xfrm>
            <a:off x="1278951" y="4842388"/>
            <a:ext cx="943897" cy="21680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8D8D8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3;p29">
            <a:extLst>
              <a:ext uri="{FF2B5EF4-FFF2-40B4-BE49-F238E27FC236}">
                <a16:creationId xmlns:a16="http://schemas.microsoft.com/office/drawing/2014/main" id="{DE8503C3-A72D-F08A-7173-CD6A672E2654}"/>
              </a:ext>
            </a:extLst>
          </p:cNvPr>
          <p:cNvSpPr/>
          <p:nvPr userDrawn="1"/>
        </p:nvSpPr>
        <p:spPr>
          <a:xfrm rot="-5400000">
            <a:off x="10177144" y="-516195"/>
            <a:ext cx="796413" cy="36084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>
              <a:alpha val="51764"/>
            </a:scheme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5;p29">
            <a:extLst>
              <a:ext uri="{FF2B5EF4-FFF2-40B4-BE49-F238E27FC236}">
                <a16:creationId xmlns:a16="http://schemas.microsoft.com/office/drawing/2014/main" id="{AE1011FF-A0EB-0918-A2A5-78F448847F9C}"/>
              </a:ext>
            </a:extLst>
          </p:cNvPr>
          <p:cNvSpPr/>
          <p:nvPr userDrawn="1"/>
        </p:nvSpPr>
        <p:spPr>
          <a:xfrm rot="5400000">
            <a:off x="449336" y="961105"/>
            <a:ext cx="2118850" cy="31217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AE5F1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;p29">
            <a:extLst>
              <a:ext uri="{FF2B5EF4-FFF2-40B4-BE49-F238E27FC236}">
                <a16:creationId xmlns:a16="http://schemas.microsoft.com/office/drawing/2014/main" id="{04A3C724-02A0-1A70-375B-58A7C299C24D}"/>
              </a:ext>
            </a:extLst>
          </p:cNvPr>
          <p:cNvSpPr/>
          <p:nvPr userDrawn="1"/>
        </p:nvSpPr>
        <p:spPr>
          <a:xfrm>
            <a:off x="1748439" y="4562272"/>
            <a:ext cx="943897" cy="2448129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 cap="flat" cmpd="sng">
            <a:solidFill>
              <a:srgbClr val="C4BD97">
                <a:alpha val="2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9;p29">
            <a:extLst>
              <a:ext uri="{FF2B5EF4-FFF2-40B4-BE49-F238E27FC236}">
                <a16:creationId xmlns:a16="http://schemas.microsoft.com/office/drawing/2014/main" id="{DCF0736E-BCC0-E2E0-76EA-85982E51BF30}"/>
              </a:ext>
            </a:extLst>
          </p:cNvPr>
          <p:cNvSpPr/>
          <p:nvPr userDrawn="1"/>
        </p:nvSpPr>
        <p:spPr>
          <a:xfrm rot="-5400000">
            <a:off x="10420494" y="154961"/>
            <a:ext cx="796413" cy="3121740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 cap="flat" cmpd="sng">
            <a:solidFill>
              <a:srgbClr val="C4BD97">
                <a:alpha val="2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30;p29">
            <a:extLst>
              <a:ext uri="{FF2B5EF4-FFF2-40B4-BE49-F238E27FC236}">
                <a16:creationId xmlns:a16="http://schemas.microsoft.com/office/drawing/2014/main" id="{D3EBDA64-E0D8-79A8-BAFF-307122F5C62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14999" y="6486866"/>
            <a:ext cx="3890297" cy="26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13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  <p:pic>
        <p:nvPicPr>
          <p:cNvPr id="20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A1B5AAC8-8A40-8FA3-F5FB-1332C6F0050D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10669190" y="3980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lide Number">
            <a:extLst>
              <a:ext uri="{FF2B5EF4-FFF2-40B4-BE49-F238E27FC236}">
                <a16:creationId xmlns:a16="http://schemas.microsoft.com/office/drawing/2014/main" id="{177FBBAC-C7EE-7F54-3D37-4FFB2CCD8FEB}"/>
              </a:ext>
            </a:extLst>
          </p:cNvPr>
          <p:cNvSpPr txBox="1">
            <a:spLocks/>
          </p:cNvSpPr>
          <p:nvPr userDrawn="1"/>
        </p:nvSpPr>
        <p:spPr>
          <a:xfrm>
            <a:off x="9823409" y="6507497"/>
            <a:ext cx="1706880" cy="1371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900" b="1" i="0" u="none" strike="noStrike" kern="1200" cap="none" spc="0" normalizeH="0" baseline="0" noProof="0" smtClean="0">
                <a:ln>
                  <a:noFill/>
                </a:ln>
                <a:solidFill>
                  <a:srgbClr val="4853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525" b="1" i="0" u="none" strike="noStrike" kern="1200" cap="none" spc="0" normalizeH="0" baseline="0" noProof="0">
              <a:ln>
                <a:noFill/>
              </a:ln>
              <a:solidFill>
                <a:srgbClr val="48535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74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7">
          <p15:clr>
            <a:srgbClr val="F26B43"/>
          </p15:clr>
        </p15:guide>
        <p15:guide id="2" pos="3120">
          <p15:clr>
            <a:srgbClr val="F26B43"/>
          </p15:clr>
        </p15:guide>
        <p15:guide id="3" pos="301">
          <p15:clr>
            <a:srgbClr val="F26B43"/>
          </p15:clr>
        </p15:guide>
        <p15:guide id="4" pos="5940">
          <p15:clr>
            <a:srgbClr val="F26B43"/>
          </p15:clr>
        </p15:guide>
        <p15:guide id="5" pos="3028">
          <p15:clr>
            <a:srgbClr val="F26B43"/>
          </p15:clr>
        </p15:guide>
        <p15:guide id="6" pos="3212">
          <p15:clr>
            <a:srgbClr val="F26B43"/>
          </p15:clr>
        </p15:guide>
        <p15:guide id="7" orient="horz" pos="187">
          <p15:clr>
            <a:srgbClr val="F26B43"/>
          </p15:clr>
        </p15:guide>
        <p15:guide id="8" orient="horz" pos="958">
          <p15:clr>
            <a:srgbClr val="F26B43"/>
          </p15:clr>
        </p15:guide>
        <p15:guide id="9" orient="horz" pos="3997">
          <p15:clr>
            <a:srgbClr val="F26B43"/>
          </p15:clr>
        </p15:guide>
        <p15:guide id="10" orient="horz" pos="2273">
          <p15:clr>
            <a:srgbClr val="F26B43"/>
          </p15:clr>
        </p15:guide>
        <p15:guide id="11" orient="horz" pos="1049">
          <p15:clr>
            <a:srgbClr val="F26B43"/>
          </p15:clr>
        </p15:guide>
        <p15:guide id="12" orient="horz" pos="2500">
          <p15:clr>
            <a:srgbClr val="F26B43"/>
          </p15:clr>
        </p15:guide>
        <p15:guide id="13" orient="horz" pos="3748">
          <p15:clr>
            <a:srgbClr val="F26B43"/>
          </p15:clr>
        </p15:guide>
        <p15:guide id="14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HuggingFaceH4/open_llm_leaderboard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opening-up-chatgpt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q7fnqzeaPc" TargetMode="External"/><Relationship Id="rId2" Type="http://schemas.openxmlformats.org/officeDocument/2006/relationships/hyperlink" Target="https://medium.com/@dave-shap/become-a-gpt-prompt-maestro-943986a93b8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Om75o2Z5-o" TargetMode="External"/><Relationship Id="rId4" Type="http://schemas.openxmlformats.org/officeDocument/2006/relationships/hyperlink" Target="https://www.youtube.com/watch?v=oILYjtbmLgc&amp;t=760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https://www.youtube.com/watch?v=S7xTBa93TX8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log.ampedsoftware.com/2021/10/05/can-ai-be-used-for-forensics-and-investig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7">
            <a:extLst>
              <a:ext uri="{FF2B5EF4-FFF2-40B4-BE49-F238E27FC236}">
                <a16:creationId xmlns:a16="http://schemas.microsoft.com/office/drawing/2014/main" id="{8A737D33-347C-F759-CCAC-1349B0C65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0" t="2032" b="2032"/>
          <a:stretch/>
        </p:blipFill>
        <p:spPr>
          <a:xfrm>
            <a:off x="2431" y="0"/>
            <a:ext cx="6093569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480654" y="5946550"/>
            <a:ext cx="5076546" cy="7837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DFRWS APAC Workshop, </a:t>
            </a:r>
          </a:p>
          <a:p>
            <a:pPr>
              <a:lnSpc>
                <a:spcPct val="100000"/>
              </a:lnSpc>
            </a:pPr>
            <a:r>
              <a:rPr lang="en-US" dirty="0"/>
              <a:t>October </a:t>
            </a:r>
            <a:r>
              <a:rPr lang="en-US" dirty="0" smtClean="0"/>
              <a:t>29</a:t>
            </a:r>
            <a:r>
              <a:rPr lang="en-US" dirty="0" smtClean="0"/>
              <a:t>, </a:t>
            </a:r>
            <a:r>
              <a:rPr lang="en-US" dirty="0"/>
              <a:t>2023, </a:t>
            </a:r>
            <a:r>
              <a:rPr lang="en-US" dirty="0" smtClean="0"/>
              <a:t>Hong Kong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509969" y="1869989"/>
            <a:ext cx="5484323" cy="17780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/>
              <a:t>Large Language Models: </a:t>
            </a:r>
            <a:br>
              <a:rPr lang="en-US" sz="2800"/>
            </a:br>
            <a:r>
              <a:rPr lang="en-US" sz="2400"/>
              <a:t>Prompt Engineering and Retrieval Augmented Generation for Digital Forensics</a:t>
            </a:r>
            <a:endParaRPr lang="en-US" sz="28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477000" y="4103649"/>
            <a:ext cx="5332140" cy="20500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Hans </a:t>
            </a:r>
            <a:r>
              <a:rPr lang="en-US" dirty="0" smtClean="0"/>
              <a:t>Henseler (NFI, </a:t>
            </a:r>
            <a:r>
              <a:rPr lang="en-US" dirty="0" err="1" smtClean="0"/>
              <a:t>UoSL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Kwok-Yan Lam (NTU)</a:t>
            </a:r>
            <a:br>
              <a:rPr lang="en-US" dirty="0" smtClean="0"/>
            </a:br>
            <a:r>
              <a:rPr lang="en-US" dirty="0" smtClean="0"/>
              <a:t>Zee Kin </a:t>
            </a:r>
            <a:r>
              <a:rPr lang="en-US" dirty="0" err="1" smtClean="0"/>
              <a:t>Yeong</a:t>
            </a:r>
            <a:r>
              <a:rPr lang="en-US" dirty="0" smtClean="0"/>
              <a:t> (SAL)</a:t>
            </a:r>
            <a:br>
              <a:rPr lang="en-US" dirty="0" smtClean="0"/>
            </a:br>
            <a:r>
              <a:rPr lang="en-US" dirty="0" smtClean="0"/>
              <a:t>Victor </a:t>
            </a:r>
            <a:r>
              <a:rPr lang="en-US" dirty="0"/>
              <a:t>C.W. </a:t>
            </a:r>
            <a:r>
              <a:rPr lang="en-US" dirty="0" smtClean="0"/>
              <a:t>Cheng (</a:t>
            </a:r>
            <a:r>
              <a:rPr lang="en-US" dirty="0" err="1" smtClean="0"/>
              <a:t>TauExpress</a:t>
            </a:r>
            <a:r>
              <a:rPr lang="en-US" dirty="0" smtClean="0"/>
              <a:t>)</a:t>
            </a:r>
            <a:endParaRPr lang="en-US" dirty="0"/>
          </a:p>
          <a:p>
            <a:endParaRPr lang="en-US" sz="2000" baseline="30000" dirty="0"/>
          </a:p>
        </p:txBody>
      </p:sp>
      <p:pic>
        <p:nvPicPr>
          <p:cNvPr id="12" name="Afbeelding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2" r="47137" b="16003"/>
          <a:stretch/>
        </p:blipFill>
        <p:spPr bwMode="auto">
          <a:xfrm>
            <a:off x="5619750" y="0"/>
            <a:ext cx="857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5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9ACF5F9-BB87-3B8F-224C-D262E844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89484"/>
            <a:ext cx="10923588" cy="418088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l-NL" dirty="0" err="1"/>
              <a:t>Preventing</a:t>
            </a:r>
            <a:r>
              <a:rPr lang="nl-NL" dirty="0"/>
              <a:t> </a:t>
            </a:r>
            <a:r>
              <a:rPr lang="nl-NL" dirty="0" err="1"/>
              <a:t>hallucinations</a:t>
            </a:r>
            <a:r>
              <a:rPr lang="nl-NL" dirty="0"/>
              <a:t>: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Provide</a:t>
            </a:r>
            <a:r>
              <a:rPr lang="nl-NL" sz="1700" dirty="0"/>
              <a:t> </a:t>
            </a:r>
            <a:r>
              <a:rPr lang="nl-NL" sz="1700" u="sng" dirty="0" err="1"/>
              <a:t>clear</a:t>
            </a:r>
            <a:r>
              <a:rPr lang="nl-NL" sz="1700" u="sng" dirty="0"/>
              <a:t> prompts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ChatGPT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base </a:t>
            </a:r>
            <a:r>
              <a:rPr lang="nl-NL" sz="1700" dirty="0" err="1"/>
              <a:t>its</a:t>
            </a:r>
            <a:r>
              <a:rPr lang="nl-NL" sz="1700" dirty="0"/>
              <a:t> response on digital </a:t>
            </a:r>
            <a:r>
              <a:rPr lang="nl-NL" sz="1700" dirty="0" err="1"/>
              <a:t>traces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dirty="0" err="1"/>
              <a:t>ChatGPT</a:t>
            </a:r>
            <a:r>
              <a:rPr lang="nl-NL" sz="1700" dirty="0"/>
              <a:t> </a:t>
            </a:r>
            <a:r>
              <a:rPr lang="nl-NL" sz="1700" dirty="0" err="1"/>
              <a:t>should</a:t>
            </a:r>
            <a:r>
              <a:rPr lang="nl-NL" sz="1700" dirty="0"/>
              <a:t> </a:t>
            </a:r>
            <a:r>
              <a:rPr lang="nl-NL" sz="1700" dirty="0" err="1"/>
              <a:t>not</a:t>
            </a:r>
            <a:r>
              <a:rPr lang="nl-NL" sz="1700" dirty="0"/>
              <a:t> </a:t>
            </a:r>
            <a:r>
              <a:rPr lang="nl-NL" sz="1700" dirty="0" err="1"/>
              <a:t>hallucinate</a:t>
            </a:r>
            <a:r>
              <a:rPr lang="nl-NL" sz="1700" dirty="0"/>
              <a:t> but </a:t>
            </a:r>
            <a:r>
              <a:rPr lang="nl-NL" sz="1700" dirty="0" err="1"/>
              <a:t>inform</a:t>
            </a:r>
            <a:r>
              <a:rPr lang="nl-NL" sz="1700" dirty="0"/>
              <a:t> </a:t>
            </a:r>
            <a:r>
              <a:rPr lang="nl-NL" sz="1700" dirty="0" err="1"/>
              <a:t>that</a:t>
            </a:r>
            <a:r>
              <a:rPr lang="nl-NL" sz="1700" dirty="0"/>
              <a:t> </a:t>
            </a:r>
            <a:r>
              <a:rPr lang="nl-NL" sz="1700" dirty="0" err="1"/>
              <a:t>there</a:t>
            </a:r>
            <a:r>
              <a:rPr lang="nl-NL" sz="1700" dirty="0"/>
              <a:t> are </a:t>
            </a:r>
            <a:r>
              <a:rPr lang="nl-NL" sz="1700" u="sng" dirty="0"/>
              <a:t>no relevant </a:t>
            </a:r>
            <a:r>
              <a:rPr lang="nl-NL" sz="1700" u="sng" dirty="0" err="1"/>
              <a:t>traces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u="sng" dirty="0"/>
              <a:t>Retrieval-</a:t>
            </a:r>
            <a:r>
              <a:rPr lang="nl-NL" sz="1700" u="sng" dirty="0" err="1"/>
              <a:t>Augmented</a:t>
            </a:r>
            <a:r>
              <a:rPr lang="nl-NL" sz="1700" u="sng" dirty="0"/>
              <a:t>-</a:t>
            </a:r>
            <a:r>
              <a:rPr lang="nl-NL" sz="1700" u="sng" dirty="0" err="1"/>
              <a:t>Generation</a:t>
            </a:r>
            <a:r>
              <a:rPr lang="nl-NL" sz="1700" dirty="0"/>
              <a:t> (RAG) </a:t>
            </a:r>
            <a:r>
              <a:rPr lang="nl-NL" sz="1700" dirty="0" err="1"/>
              <a:t>comes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the</a:t>
            </a:r>
            <a:r>
              <a:rPr lang="nl-NL" sz="1700" dirty="0"/>
              <a:t> </a:t>
            </a:r>
            <a:r>
              <a:rPr lang="nl-NL" sz="1700" dirty="0" err="1"/>
              <a:t>rescue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dirty="0"/>
              <a:t>Explicit </a:t>
            </a:r>
            <a:r>
              <a:rPr lang="nl-NL" sz="1700" u="sng" dirty="0" err="1"/>
              <a:t>references</a:t>
            </a:r>
            <a:r>
              <a:rPr lang="nl-NL" sz="1700" u="sng" dirty="0"/>
              <a:t> </a:t>
            </a:r>
            <a:r>
              <a:rPr lang="nl-NL" sz="1700" u="sng" dirty="0" err="1"/>
              <a:t>to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source</a:t>
            </a:r>
            <a:r>
              <a:rPr lang="nl-NL" sz="1700" dirty="0"/>
              <a:t> on </a:t>
            </a:r>
            <a:r>
              <a:rPr lang="nl-NL" sz="1700" dirty="0" err="1"/>
              <a:t>which</a:t>
            </a:r>
            <a:r>
              <a:rPr lang="nl-NL" sz="1700" dirty="0"/>
              <a:t> a response is </a:t>
            </a:r>
            <a:r>
              <a:rPr lang="nl-NL" sz="1700" dirty="0" err="1"/>
              <a:t>based</a:t>
            </a:r>
            <a:endParaRPr lang="nl-NL" sz="1700" dirty="0"/>
          </a:p>
          <a:p>
            <a:pPr>
              <a:lnSpc>
                <a:spcPct val="120000"/>
              </a:lnSpc>
            </a:pPr>
            <a:r>
              <a:rPr lang="nl-NL" dirty="0" err="1"/>
              <a:t>Maintaining</a:t>
            </a:r>
            <a:r>
              <a:rPr lang="nl-NL" dirty="0"/>
              <a:t> data privacy:</a:t>
            </a:r>
          </a:p>
          <a:p>
            <a:pPr lvl="1">
              <a:lnSpc>
                <a:spcPct val="120000"/>
              </a:lnSpc>
            </a:pPr>
            <a:r>
              <a:rPr lang="nl-NL" sz="1700" dirty="0"/>
              <a:t>Digital </a:t>
            </a:r>
            <a:r>
              <a:rPr lang="nl-NL" sz="1700" dirty="0" err="1"/>
              <a:t>traces</a:t>
            </a:r>
            <a:r>
              <a:rPr lang="nl-NL" sz="1700" dirty="0"/>
              <a:t> </a:t>
            </a:r>
            <a:r>
              <a:rPr lang="nl-NL" sz="1700" dirty="0" err="1"/>
              <a:t>and</a:t>
            </a:r>
            <a:r>
              <a:rPr lang="nl-NL" sz="1700" dirty="0"/>
              <a:t> case </a:t>
            </a:r>
            <a:r>
              <a:rPr lang="nl-NL" sz="1700" dirty="0" err="1"/>
              <a:t>specific</a:t>
            </a:r>
            <a:r>
              <a:rPr lang="nl-NL" sz="1700" dirty="0"/>
              <a:t> details </a:t>
            </a:r>
            <a:r>
              <a:rPr lang="nl-NL" sz="1700" u="sng" dirty="0" err="1"/>
              <a:t>can</a:t>
            </a:r>
            <a:r>
              <a:rPr lang="nl-NL" sz="1700" u="sng" dirty="0"/>
              <a:t> </a:t>
            </a:r>
            <a:r>
              <a:rPr lang="nl-NL" sz="1700" u="sng" dirty="0" err="1"/>
              <a:t>not</a:t>
            </a:r>
            <a:r>
              <a:rPr lang="nl-NL" sz="1700" u="sng" dirty="0"/>
              <a:t> </a:t>
            </a:r>
            <a:r>
              <a:rPr lang="nl-NL" sz="1700" u="sng" dirty="0" err="1"/>
              <a:t>be</a:t>
            </a:r>
            <a:r>
              <a:rPr lang="nl-NL" sz="1700" u="sng" dirty="0"/>
              <a:t> </a:t>
            </a:r>
            <a:r>
              <a:rPr lang="nl-NL" sz="1700" u="sng" dirty="0" err="1"/>
              <a:t>send</a:t>
            </a:r>
            <a:r>
              <a:rPr lang="nl-NL" sz="1700" u="sng" dirty="0"/>
              <a:t> </a:t>
            </a:r>
            <a:r>
              <a:rPr lang="nl-NL" sz="1700" u="sng" dirty="0" err="1"/>
              <a:t>to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public </a:t>
            </a:r>
            <a:r>
              <a:rPr lang="nl-NL" sz="1700" u="sng" dirty="0" err="1"/>
              <a:t>cloud</a:t>
            </a:r>
            <a:r>
              <a:rPr lang="nl-NL" sz="1700" dirty="0"/>
              <a:t> (e.g., </a:t>
            </a:r>
            <a:r>
              <a:rPr lang="nl-NL" sz="1700" dirty="0" err="1"/>
              <a:t>ChatGPT</a:t>
            </a:r>
            <a:r>
              <a:rPr lang="nl-NL" sz="1700" dirty="0"/>
              <a:t> in </a:t>
            </a:r>
            <a:r>
              <a:rPr lang="nl-NL" sz="1700" dirty="0" err="1"/>
              <a:t>the</a:t>
            </a:r>
            <a:r>
              <a:rPr lang="nl-NL" sz="1700" dirty="0"/>
              <a:t> </a:t>
            </a:r>
            <a:r>
              <a:rPr lang="nl-NL" sz="1700" dirty="0" err="1"/>
              <a:t>OpenAI</a:t>
            </a:r>
            <a:r>
              <a:rPr lang="nl-NL" sz="1700" dirty="0"/>
              <a:t> </a:t>
            </a:r>
            <a:r>
              <a:rPr lang="nl-NL" sz="1700" dirty="0" err="1"/>
              <a:t>cloud</a:t>
            </a:r>
            <a:r>
              <a:rPr lang="nl-NL" sz="1700" dirty="0"/>
              <a:t>) 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Powerfull</a:t>
            </a:r>
            <a:r>
              <a:rPr lang="nl-NL" sz="1700" dirty="0"/>
              <a:t> Large Language </a:t>
            </a:r>
            <a:r>
              <a:rPr lang="nl-NL" sz="1700" dirty="0" err="1"/>
              <a:t>Models</a:t>
            </a:r>
            <a:r>
              <a:rPr lang="nl-NL" sz="1700" dirty="0"/>
              <a:t> </a:t>
            </a:r>
            <a:r>
              <a:rPr lang="nl-NL" sz="1700" dirty="0" err="1"/>
              <a:t>can</a:t>
            </a:r>
            <a:r>
              <a:rPr lang="nl-NL" sz="1700" dirty="0"/>
              <a:t> </a:t>
            </a:r>
            <a:r>
              <a:rPr lang="nl-NL" sz="1700" dirty="0" err="1"/>
              <a:t>already</a:t>
            </a:r>
            <a:r>
              <a:rPr lang="nl-NL" sz="1700" dirty="0"/>
              <a:t> </a:t>
            </a:r>
            <a:r>
              <a:rPr lang="nl-NL" sz="1700" dirty="0" err="1"/>
              <a:t>be</a:t>
            </a:r>
            <a:r>
              <a:rPr lang="nl-NL" sz="1700" dirty="0"/>
              <a:t> </a:t>
            </a:r>
            <a:r>
              <a:rPr lang="nl-NL" sz="1700" u="sng" dirty="0" err="1"/>
              <a:t>deployed</a:t>
            </a:r>
            <a:r>
              <a:rPr lang="nl-NL" sz="1700" u="sng" dirty="0"/>
              <a:t> on </a:t>
            </a:r>
            <a:r>
              <a:rPr lang="nl-NL" sz="1700" u="sng" dirty="0" err="1"/>
              <a:t>premise</a:t>
            </a:r>
            <a:r>
              <a:rPr lang="nl-NL" sz="1700" dirty="0"/>
              <a:t> (e.g., </a:t>
            </a:r>
            <a:r>
              <a:rPr lang="nl-NL" sz="1700" dirty="0" err="1"/>
              <a:t>Meta’s</a:t>
            </a:r>
            <a:r>
              <a:rPr lang="nl-NL" sz="1700" dirty="0"/>
              <a:t> </a:t>
            </a:r>
            <a:r>
              <a:rPr lang="nl-NL" sz="1700" dirty="0" err="1"/>
              <a:t>Llama</a:t>
            </a:r>
            <a:r>
              <a:rPr lang="nl-NL" sz="1700" dirty="0"/>
              <a:t> 2)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Assumption</a:t>
            </a:r>
            <a:r>
              <a:rPr lang="nl-NL" sz="1700" dirty="0"/>
              <a:t>: Open source </a:t>
            </a:r>
            <a:r>
              <a:rPr lang="nl-NL" sz="1700" dirty="0" err="1"/>
              <a:t>LLMs</a:t>
            </a:r>
            <a:r>
              <a:rPr lang="nl-NL" sz="1700" dirty="0"/>
              <a:t> </a:t>
            </a:r>
            <a:r>
              <a:rPr lang="nl-NL" sz="1700" dirty="0" err="1"/>
              <a:t>with</a:t>
            </a:r>
            <a:r>
              <a:rPr lang="nl-NL" sz="1700" dirty="0"/>
              <a:t> RAG do </a:t>
            </a:r>
            <a:r>
              <a:rPr lang="nl-NL" sz="1700" u="sng" dirty="0" err="1"/>
              <a:t>not</a:t>
            </a:r>
            <a:r>
              <a:rPr lang="nl-NL" sz="1700" u="sng" dirty="0"/>
              <a:t> </a:t>
            </a:r>
            <a:r>
              <a:rPr lang="nl-NL" sz="1700" u="sng" dirty="0" err="1"/>
              <a:t>need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</a:t>
            </a:r>
            <a:r>
              <a:rPr lang="nl-NL" sz="1700" u="sng" dirty="0" err="1"/>
              <a:t>extensive</a:t>
            </a:r>
            <a:r>
              <a:rPr lang="nl-NL" sz="1700" u="sng" dirty="0"/>
              <a:t> </a:t>
            </a:r>
            <a:r>
              <a:rPr lang="nl-NL" sz="1700" u="sng" dirty="0" err="1"/>
              <a:t>factual</a:t>
            </a:r>
            <a:r>
              <a:rPr lang="nl-NL" sz="1700" u="sng" dirty="0"/>
              <a:t> </a:t>
            </a:r>
            <a:r>
              <a:rPr lang="nl-NL" sz="1700" u="sng" dirty="0" err="1"/>
              <a:t>knowledge</a:t>
            </a:r>
            <a:r>
              <a:rPr lang="nl-NL" sz="1700" dirty="0"/>
              <a:t> as </a:t>
            </a:r>
            <a:r>
              <a:rPr lang="nl-NL" sz="1700" dirty="0" err="1"/>
              <a:t>ChatGPT</a:t>
            </a:r>
            <a:r>
              <a:rPr lang="nl-NL" sz="1700" dirty="0"/>
              <a:t>/GPT-4</a:t>
            </a:r>
          </a:p>
          <a:p>
            <a:pPr>
              <a:lnSpc>
                <a:spcPct val="120000"/>
              </a:lnSpc>
            </a:pPr>
            <a:r>
              <a:rPr lang="nl-NL" dirty="0" err="1"/>
              <a:t>Explaining</a:t>
            </a:r>
            <a:r>
              <a:rPr lang="nl-NL" dirty="0"/>
              <a:t> responses:</a:t>
            </a:r>
          </a:p>
          <a:p>
            <a:pPr lvl="1">
              <a:lnSpc>
                <a:spcPct val="120000"/>
              </a:lnSpc>
            </a:pPr>
            <a:r>
              <a:rPr lang="nl-NL" sz="1700" u="sng" dirty="0" err="1"/>
              <a:t>Identify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sources</a:t>
            </a:r>
            <a:r>
              <a:rPr lang="nl-NL" sz="1700" dirty="0"/>
              <a:t> </a:t>
            </a:r>
            <a:r>
              <a:rPr lang="nl-NL" sz="1700" dirty="0" err="1"/>
              <a:t>that</a:t>
            </a:r>
            <a:r>
              <a:rPr lang="nl-NL" sz="1700" dirty="0"/>
              <a:t> </a:t>
            </a:r>
            <a:r>
              <a:rPr lang="nl-NL" sz="1700" dirty="0" err="1"/>
              <a:t>were</a:t>
            </a:r>
            <a:r>
              <a:rPr lang="nl-NL" sz="1700" dirty="0"/>
              <a:t> </a:t>
            </a:r>
            <a:r>
              <a:rPr lang="nl-NL" sz="1700" dirty="0" err="1"/>
              <a:t>retrieved</a:t>
            </a:r>
            <a:r>
              <a:rPr lang="nl-NL" sz="1700" dirty="0"/>
              <a:t> as part of </a:t>
            </a:r>
            <a:r>
              <a:rPr lang="nl-NL" sz="1700" dirty="0" err="1"/>
              <a:t>the</a:t>
            </a:r>
            <a:r>
              <a:rPr lang="nl-NL" sz="1700" dirty="0"/>
              <a:t> RAG </a:t>
            </a:r>
            <a:r>
              <a:rPr lang="nl-NL" sz="1700" dirty="0" err="1"/>
              <a:t>method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explain</a:t>
            </a:r>
            <a:r>
              <a:rPr lang="nl-NL" sz="1700" dirty="0"/>
              <a:t> </a:t>
            </a:r>
            <a:r>
              <a:rPr lang="nl-NL" sz="1700" dirty="0" err="1"/>
              <a:t>the</a:t>
            </a:r>
            <a:r>
              <a:rPr lang="nl-NL" sz="1700" dirty="0"/>
              <a:t> response</a:t>
            </a:r>
          </a:p>
          <a:p>
            <a:pPr lvl="1">
              <a:lnSpc>
                <a:spcPct val="120000"/>
              </a:lnSpc>
            </a:pPr>
            <a:r>
              <a:rPr lang="nl-NL" sz="1700" u="sng" dirty="0" err="1"/>
              <a:t>Reproducability</a:t>
            </a:r>
            <a:r>
              <a:rPr lang="nl-NL" sz="1700" dirty="0"/>
              <a:t> over </a:t>
            </a:r>
            <a:r>
              <a:rPr lang="nl-NL" sz="1700" dirty="0" err="1"/>
              <a:t>creativity</a:t>
            </a:r>
            <a:r>
              <a:rPr lang="nl-NL" sz="1700" dirty="0"/>
              <a:t> (experiment </a:t>
            </a:r>
            <a:r>
              <a:rPr lang="nl-NL" sz="1700" dirty="0" err="1"/>
              <a:t>with</a:t>
            </a:r>
            <a:r>
              <a:rPr lang="nl-NL" sz="1700" dirty="0"/>
              <a:t> “</a:t>
            </a:r>
            <a:r>
              <a:rPr lang="nl-NL" sz="1700" dirty="0" err="1"/>
              <a:t>temperature</a:t>
            </a:r>
            <a:r>
              <a:rPr lang="nl-NL" sz="1700" dirty="0"/>
              <a:t>” of </a:t>
            </a:r>
            <a:r>
              <a:rPr lang="nl-NL" sz="1700" dirty="0" err="1"/>
              <a:t>the</a:t>
            </a:r>
            <a:r>
              <a:rPr lang="nl-NL" sz="1700" dirty="0"/>
              <a:t> LLM)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33683D-0FE4-0CBC-F56C-3F55E1E1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Hallucinations</a:t>
            </a:r>
            <a:r>
              <a:rPr lang="nl-NL" dirty="0"/>
              <a:t>, data privacy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explainability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A4E3F9-A958-C317-690F-6B5272DB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D8575B-1A49-6AE6-DF7F-B89D1D89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31E5CC3-93ED-9C38-1A27-5D925245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872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0E3821-20B6-BD7D-91AE-DC86747D2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6883400" cy="39449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off-line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pPr>
              <a:lnSpc>
                <a:spcPct val="150000"/>
              </a:lnSpc>
            </a:pPr>
            <a:r>
              <a:rPr lang="nl-NL" dirty="0" err="1"/>
              <a:t>Build</a:t>
            </a:r>
            <a:r>
              <a:rPr lang="nl-NL" dirty="0"/>
              <a:t> a co-pilot in </a:t>
            </a:r>
            <a:r>
              <a:rPr lang="nl-NL" dirty="0" err="1"/>
              <a:t>Hansken</a:t>
            </a:r>
            <a:r>
              <a:rPr lang="nl-NL" dirty="0"/>
              <a:t> </a:t>
            </a:r>
            <a:r>
              <a:rPr lang="nl-NL" dirty="0" err="1"/>
              <a:t>leveraging</a:t>
            </a:r>
            <a:r>
              <a:rPr lang="nl-NL" dirty="0"/>
              <a:t> 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(RAG)</a:t>
            </a:r>
          </a:p>
          <a:p>
            <a:pPr>
              <a:lnSpc>
                <a:spcPct val="150000"/>
              </a:lnSpc>
            </a:pPr>
            <a:r>
              <a:rPr lang="nl-NL" dirty="0" err="1"/>
              <a:t>Evaluate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(real) users</a:t>
            </a:r>
          </a:p>
          <a:p>
            <a:pPr>
              <a:lnSpc>
                <a:spcPct val="150000"/>
              </a:lnSpc>
            </a:pPr>
            <a:r>
              <a:rPr lang="nl-NL" dirty="0"/>
              <a:t>Advanced topics: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Multi-</a:t>
            </a:r>
            <a:r>
              <a:rPr lang="nl-NL" dirty="0" err="1"/>
              <a:t>modal</a:t>
            </a:r>
            <a:r>
              <a:rPr lang="nl-NL" dirty="0"/>
              <a:t> </a:t>
            </a:r>
            <a:r>
              <a:rPr lang="nl-NL" dirty="0" err="1"/>
              <a:t>generative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r>
              <a:rPr lang="nl-NL" dirty="0"/>
              <a:t> (Visual </a:t>
            </a:r>
            <a:r>
              <a:rPr lang="nl-NL" dirty="0" err="1"/>
              <a:t>ChatGPT</a:t>
            </a:r>
            <a:r>
              <a:rPr lang="nl-NL" dirty="0"/>
              <a:t>)</a:t>
            </a:r>
          </a:p>
          <a:p>
            <a:pPr lvl="1">
              <a:lnSpc>
                <a:spcPct val="150000"/>
              </a:lnSpc>
            </a:pP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lvl="1">
              <a:lnSpc>
                <a:spcPct val="150000"/>
              </a:lnSpc>
            </a:pPr>
            <a:r>
              <a:rPr lang="nl-NL" dirty="0"/>
              <a:t>Planning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investigation</a:t>
            </a:r>
            <a:endParaRPr lang="nl-NL" dirty="0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93735146-BBCD-D257-600F-D7EDE484FE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29661" y="1372892"/>
            <a:ext cx="3944938" cy="394493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24F3C56-8B44-30E6-2EF5-798BCE37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2C790DA-1063-BE37-EEF8-D842DADB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00A9FA-9976-53F5-91DF-E5D1A8C2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5DDE23D2-796F-A86C-677C-4BD0C0C2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4843DA8-DC0B-26AF-0D2A-E0F1F4BF0B1A}"/>
              </a:ext>
            </a:extLst>
          </p:cNvPr>
          <p:cNvSpPr txBox="1"/>
          <p:nvPr/>
        </p:nvSpPr>
        <p:spPr>
          <a:xfrm>
            <a:off x="7929661" y="5355339"/>
            <a:ext cx="3944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Midjourney</a:t>
            </a:r>
            <a:r>
              <a:rPr lang="en-US" sz="1200" dirty="0"/>
              <a:t> prompt: Looking in a crystal ball seeing the future of artificial intelligence, ultra HD, super realistic, cinematic lighting. (fast) </a:t>
            </a:r>
            <a:endParaRPr lang="nl-NL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5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Hugging Face </a:t>
            </a:r>
            <a:r>
              <a:rPr lang="en-GB" b="1" dirty="0"/>
              <a:t>open</a:t>
            </a:r>
            <a:r>
              <a:rPr lang="en-GB" dirty="0"/>
              <a:t> LLM </a:t>
            </a:r>
            <a:r>
              <a:rPr lang="en-GB" dirty="0" err="1"/>
              <a:t>leaderboard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hlinkClick r:id="rId2"/>
              </a:rPr>
              <a:t>https://huggingface.co/spaces/HuggingFaceH4/open_llm_leaderboard</a:t>
            </a:r>
            <a:r>
              <a:rPr lang="en-GB" dirty="0"/>
              <a:t> </a:t>
            </a:r>
          </a:p>
          <a:p>
            <a:r>
              <a:rPr lang="en-GB" dirty="0"/>
              <a:t>Score </a:t>
            </a:r>
            <a:r>
              <a:rPr lang="en-GB" dirty="0" err="1"/>
              <a:t>gebaseerd</a:t>
            </a:r>
            <a:r>
              <a:rPr lang="en-GB" dirty="0"/>
              <a:t> op: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ARC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Abstraction en Reasoning Challenge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11111"/>
                </a:solidFill>
                <a:effectLst/>
                <a:latin typeface="-apple-system"/>
              </a:rPr>
              <a:t>HellaSwag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benchmark die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zich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richt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op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gezond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verstand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redeneren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MMLU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Massive Multitask Language Understanding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11111"/>
                </a:solidFill>
                <a:effectLst/>
                <a:latin typeface="-apple-system"/>
              </a:rPr>
              <a:t>TruthfulQA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benchmark die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beoordeelt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taalmodel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waarheidsgetrouwe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antwoorden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genereert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36062749"/>
              </p:ext>
            </p:extLst>
          </p:nvPr>
        </p:nvGraphicFramePr>
        <p:xfrm>
          <a:off x="6229461" y="1851249"/>
          <a:ext cx="5403298" cy="43701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75171">
                  <a:extLst>
                    <a:ext uri="{9D8B030D-6E8A-4147-A177-3AD203B41FA5}">
                      <a16:colId xmlns:a16="http://schemas.microsoft.com/office/drawing/2014/main" val="2081605769"/>
                    </a:ext>
                  </a:extLst>
                </a:gridCol>
                <a:gridCol w="1328127">
                  <a:extLst>
                    <a:ext uri="{9D8B030D-6E8A-4147-A177-3AD203B41FA5}">
                      <a16:colId xmlns:a16="http://schemas.microsoft.com/office/drawing/2014/main" val="4188015664"/>
                    </a:ext>
                  </a:extLst>
                </a:gridCol>
              </a:tblGrid>
              <a:tr h="412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Model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Score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marB="0" anchor="ctr"/>
                </a:tc>
                <a:extLst>
                  <a:ext uri="{0D108BD9-81ED-4DB2-BD59-A6C34878D82A}">
                    <a16:rowId xmlns:a16="http://schemas.microsoft.com/office/drawing/2014/main" val="154191234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garage-</a:t>
                      </a:r>
                      <a:r>
                        <a:rPr lang="en-US" sz="1400" u="none" strike="noStrike" dirty="0" err="1">
                          <a:effectLst/>
                        </a:rPr>
                        <a:t>bAInd</a:t>
                      </a:r>
                      <a:r>
                        <a:rPr lang="en-US" sz="1400" u="none" strike="noStrike" dirty="0">
                          <a:effectLst/>
                        </a:rPr>
                        <a:t>/Platypus2-70B-instruct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73.13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2412643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upstage/Llama-2-70b-instruct-v2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72.95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5333765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fangloveskari</a:t>
                      </a:r>
                      <a:r>
                        <a:rPr lang="en-US" sz="1400" u="none" strike="noStrike" dirty="0">
                          <a:effectLst/>
                        </a:rPr>
                        <a:t>/Platypus_QLoRA_LLaMA_70b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72.94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93079202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yeontaek</a:t>
                      </a:r>
                      <a:r>
                        <a:rPr lang="en-US" sz="1400" u="none" strike="noStrike" dirty="0">
                          <a:effectLst/>
                        </a:rPr>
                        <a:t>/llama-2-70B-ensemble-v5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72.86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584875892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TheBloke</a:t>
                      </a:r>
                      <a:r>
                        <a:rPr lang="en-US" sz="1400" u="none" strike="noStrike" dirty="0">
                          <a:effectLst/>
                        </a:rPr>
                        <a:t>/Genz-70b-GPTQ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72.82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0786677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TheBloke</a:t>
                      </a:r>
                      <a:r>
                        <a:rPr lang="en-US" sz="1400" u="none" strike="noStrike" dirty="0">
                          <a:effectLst/>
                        </a:rPr>
                        <a:t>/Platypus2-70B-Instruct-GPTQ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72.81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648725577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/model_007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72.72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696262445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yeontaek</a:t>
                      </a:r>
                      <a:r>
                        <a:rPr lang="en-US" sz="1400" u="none" strike="noStrike" dirty="0">
                          <a:effectLst/>
                        </a:rPr>
                        <a:t>/llama-2-70B-ensemble-v4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66468816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/orca_mini_v3_70b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047188245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ehartford</a:t>
                      </a:r>
                      <a:r>
                        <a:rPr lang="en-US" sz="1400" u="none" strike="noStrike" dirty="0">
                          <a:effectLst/>
                        </a:rPr>
                        <a:t>/Samantha-1.11-70b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72.61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89850621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MayaPH</a:t>
                      </a:r>
                      <a:r>
                        <a:rPr lang="en-US" sz="1400" u="none" strike="noStrike" dirty="0">
                          <a:effectLst/>
                        </a:rPr>
                        <a:t>/GodziLLa2-70B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72.59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88852106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/model_007_v2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72.49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933083533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chargoddard</a:t>
                      </a:r>
                      <a:r>
                        <a:rPr lang="en-US" sz="1400" u="none" strike="noStrike" dirty="0">
                          <a:effectLst/>
                        </a:rPr>
                        <a:t>/MelangeA-70b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72.43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594582159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ehartford</a:t>
                      </a:r>
                      <a:r>
                        <a:rPr lang="en-US" sz="1400" u="none" strike="noStrike" dirty="0">
                          <a:effectLst/>
                        </a:rPr>
                        <a:t>/Samantha-1.1-70b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72.42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52655853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/model_009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72.36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35723057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smart are LLMs?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098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824" y="1682800"/>
            <a:ext cx="7572227" cy="4417133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MMLU 2019-2023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2266122" y="5865623"/>
            <a:ext cx="84383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https://paperswithcode.com/sota/multi-task-language-understanding-on-mmlu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93051" y="2420888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70B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93051" y="262776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35B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93051" y="2909432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13B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93051" y="324300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7B</a:t>
            </a:r>
          </a:p>
        </p:txBody>
      </p:sp>
    </p:spTree>
    <p:extLst>
      <p:ext uri="{BB962C8B-B14F-4D97-AF65-F5344CB8AC3E}">
        <p14:creationId xmlns:p14="http://schemas.microsoft.com/office/powerpoint/2010/main" val="34671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Researchers from Nijmegen University:</a:t>
            </a:r>
            <a:endParaRPr lang="en-GB" dirty="0"/>
          </a:p>
          <a:p>
            <a:pPr lvl="1"/>
            <a:r>
              <a:rPr lang="en-US" dirty="0"/>
              <a:t>Opening up </a:t>
            </a:r>
            <a:r>
              <a:rPr lang="en-US" dirty="0" err="1"/>
              <a:t>ChatGPT</a:t>
            </a:r>
            <a:r>
              <a:rPr lang="en-US" dirty="0"/>
              <a:t>: tracking "open source" LLM + RLHF architectures</a:t>
            </a:r>
          </a:p>
          <a:p>
            <a:pPr lvl="1"/>
            <a:r>
              <a:rPr lang="en-GB" dirty="0">
                <a:hlinkClick r:id="rId2"/>
              </a:rPr>
              <a:t>https://opening-up-chatgpt.github.io/</a:t>
            </a:r>
            <a:r>
              <a:rPr lang="en-GB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open are LLMs?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2013" y="1189038"/>
            <a:ext cx="3709987" cy="4400550"/>
          </a:xfrm>
          <a:prstGeom prst="rect">
            <a:avLst/>
          </a:prstGeom>
        </p:spPr>
      </p:pic>
      <p:pic>
        <p:nvPicPr>
          <p:cNvPr id="10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0" y="3612675"/>
            <a:ext cx="10967187" cy="2780928"/>
          </a:xfrm>
          <a:prstGeom prst="rect">
            <a:avLst/>
          </a:prstGeom>
          <a:noFill/>
        </p:spPr>
      </p:pic>
      <p:pic>
        <p:nvPicPr>
          <p:cNvPr id="11" name="Picture Placeholder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434" y="3701133"/>
            <a:ext cx="10666719" cy="252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55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816157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Part II: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Hands-on prompt engineering for digital forensics 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9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prompt engineering for digital forensics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Part II: Hans Henseler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D00D11-ADA5-235F-840C-964B5BF393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08347E-4AF7-6B89-97A8-44D81C5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36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/>
              <a:t>Part II: 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Digital Forensics</a:t>
            </a:r>
          </a:p>
          <a:p>
            <a:r>
              <a:rPr lang="nl-NL" dirty="0"/>
              <a:t>Part III: </a:t>
            </a:r>
            <a:r>
              <a:rPr lang="nl-NL" dirty="0" err="1"/>
              <a:t>Handson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r>
              <a:rPr lang="nl-NL" dirty="0"/>
              <a:t>Part IV: 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</a:t>
            </a:r>
            <a:r>
              <a:rPr lang="nl-NL" dirty="0" smtClean="0"/>
              <a:t>!</a:t>
            </a:r>
          </a:p>
          <a:p>
            <a:r>
              <a:rPr lang="nl-NL" dirty="0" smtClean="0"/>
              <a:t>Account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accessing</a:t>
            </a:r>
            <a:r>
              <a:rPr lang="nl-NL" dirty="0" smtClean="0"/>
              <a:t> free </a:t>
            </a:r>
            <a:r>
              <a:rPr lang="nl-NL" dirty="0" err="1" smtClean="0"/>
              <a:t>version</a:t>
            </a:r>
            <a:r>
              <a:rPr lang="nl-NL" dirty="0" smtClean="0"/>
              <a:t> of </a:t>
            </a:r>
            <a:r>
              <a:rPr lang="nl-NL" dirty="0" err="1" smtClean="0"/>
              <a:t>OpenAI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endParaRPr lang="nl-NL" dirty="0"/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&amp; Google </a:t>
            </a:r>
            <a:r>
              <a:rPr lang="nl-NL" dirty="0" err="1"/>
              <a:t>CoLab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100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5507808-76C7-4213-05D2-D1778469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Summarization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Say the same thing with fewer words. Can use list, notes, executive summary.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Distillation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Purify the underlying principles or facts. Remove all the noise, extract axioms, foundations,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Extraction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Retrieve specific kinds of information. Question answering, listing names, extracting dates,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Characterizing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Describe the content of the text. Describe either the text as a whole, or within the subject.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Analyzing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Find patterns or evaluate against a framework. Structural analysis, rhetorical analysis,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etc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Evaluation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Measuring, grading, or judging the content. Grading papers, evaluating against morals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Critiquing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Provide feedback within the context of the text. Provide recommendations for improvement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14F535F-7DA2-D3C3-2041-50A1AE2C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Reductive</a:t>
            </a:r>
            <a:r>
              <a:rPr lang="nl-NL" dirty="0"/>
              <a:t>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FF9739D-D153-FBA8-BCE4-A86118C0B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05755CE-1B87-6881-BF39-6C54DD88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2C5276E-E705-2A5C-68AC-6CBB18FF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39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2153760-86FD-E115-A1FC-4116D89AA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Reformatting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Change the presentation only. Prose to screenplay, XML to JSON.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Refactoring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Achieve same results with more efficiency. Say the same exact thing, but differently.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Language Change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Translate between languages. English to Russian, C++ to Python.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Restructuring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Optimize structure for logical flow, etc. Change order, add or remove structure.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Modification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Rewrite copy to achieve different intention. Change tone, formality, diplomacy, style,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Clarification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Make something more comprehensible. Embellish or more clearly articulate.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794A96-AAA7-E7F6-3154-88BDBA5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Transformative</a:t>
            </a:r>
            <a:r>
              <a:rPr lang="nl-NL" dirty="0"/>
              <a:t>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F59E204-ECB0-E194-25BC-5BF3E2EA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185024-8791-7C1A-DF15-510BC157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D9E747F6-6A05-9FF7-47EB-7BC46659D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30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711323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11:30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Part I: Introduction </a:t>
                      </a:r>
                      <a:r>
                        <a:rPr lang="en-US" sz="1600" dirty="0" smtClean="0"/>
                        <a:t>Large</a:t>
                      </a:r>
                      <a:r>
                        <a:rPr lang="en-US" sz="1600" baseline="0" dirty="0" smtClean="0"/>
                        <a:t> Language Models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7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148B67B-6DDF-7993-1711-C4B025AA0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Drafting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Generate a draft of some kind of document. Code, fiction, legal copy, KB, science, storytelling.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Planning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Given parameters, come up with plans. Actions, projects, objectives, missions, constraints, context.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Brainstorming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Use imagine to list out possibilities. Ideation, exploration of possibilities, problem solving, hypothesizing.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Amplification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Articulate and explicate something further. Expanding and expounding, riffing on stuff.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A9800F2-3B01-84BD-E6F0-3171C17F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Generative</a:t>
            </a:r>
            <a:r>
              <a:rPr lang="nl-NL" dirty="0"/>
              <a:t> (Expansion)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3C98CC0-2011-F1A6-2BD8-453E312A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125B53-F2D0-1BD3-A5D9-3E1D069C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6877EA5-C583-BF18-1E88-C4CB34F3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07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6FB2B9-0F07-8530-2566-055D9D535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6739835" cy="39449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nl-NL" sz="3200" dirty="0" err="1"/>
              <a:t>Our</a:t>
            </a:r>
            <a:r>
              <a:rPr lang="nl-NL" sz="3200" dirty="0"/>
              <a:t> 4 case </a:t>
            </a:r>
            <a:r>
              <a:rPr lang="nl-NL" sz="3200" dirty="0" err="1"/>
              <a:t>study</a:t>
            </a:r>
            <a:r>
              <a:rPr lang="nl-NL" sz="3200" dirty="0"/>
              <a:t> </a:t>
            </a:r>
            <a:r>
              <a:rPr lang="nl-NL" sz="3200" dirty="0" err="1"/>
              <a:t>experiments</a:t>
            </a:r>
            <a:r>
              <a:rPr lang="nl-NL" sz="3200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Writing</a:t>
            </a:r>
            <a:r>
              <a:rPr lang="nl-NL" dirty="0"/>
              <a:t> search </a:t>
            </a:r>
            <a:r>
              <a:rPr lang="nl-NL" dirty="0" err="1"/>
              <a:t>queries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Summarising</a:t>
            </a:r>
            <a:r>
              <a:rPr lang="nl-NL" dirty="0"/>
              <a:t> chat </a:t>
            </a:r>
            <a:r>
              <a:rPr lang="nl-NL" dirty="0" err="1"/>
              <a:t>conversations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Analysing</a:t>
            </a:r>
            <a:r>
              <a:rPr lang="nl-NL" dirty="0"/>
              <a:t> search </a:t>
            </a:r>
            <a:r>
              <a:rPr lang="nl-NL" dirty="0" err="1"/>
              <a:t>results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Reverse engineering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dirty="0"/>
              <a:t>Part II </a:t>
            </a:r>
            <a:r>
              <a:rPr lang="nl-NL" dirty="0" err="1"/>
              <a:t>Colab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focusses</a:t>
            </a:r>
            <a:r>
              <a:rPr lang="nl-NL" dirty="0"/>
              <a:t> on </a:t>
            </a:r>
            <a:r>
              <a:rPr lang="nl-NL" dirty="0" smtClean="0"/>
              <a:t>#1, #3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smtClean="0"/>
              <a:t>#</a:t>
            </a:r>
            <a:r>
              <a:rPr lang="nl-NL" dirty="0"/>
              <a:t>4</a:t>
            </a:r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6C8EA322-704C-0879-A758-D29198E88B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22704" y="2111003"/>
            <a:ext cx="3724052" cy="372405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CA7E375-A7BD-0ECE-9AC3-962231D0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DF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D71598-AD6C-8579-7274-83E9FF40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B8FFBF1-B8AF-FF04-5598-C24A6C8F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AC788BA-D802-7CE6-6B57-960EEC062DF5}"/>
              </a:ext>
            </a:extLst>
          </p:cNvPr>
          <p:cNvSpPr txBox="1"/>
          <p:nvPr/>
        </p:nvSpPr>
        <p:spPr>
          <a:xfrm>
            <a:off x="7722704" y="5835055"/>
            <a:ext cx="3724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 err="1"/>
              <a:t>Midjourney</a:t>
            </a:r>
            <a:r>
              <a:rPr lang="en-US" sz="1000" dirty="0"/>
              <a:t> prompt: photorealistic picture of a digital sleuth in the style of Sherlock Holmes as a robot investigating a crime scene with digital traces in smartphones and computers (fast) </a:t>
            </a:r>
            <a:endParaRPr lang="nl-NL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7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0AC70A-4C76-7B35-3B27-9054DBE3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Videos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articles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David </a:t>
            </a:r>
            <a:r>
              <a:rPr lang="nl-NL" dirty="0" err="1"/>
              <a:t>Shapiro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https://medium.com/@dave-shap/become-a-gpt-prompt-maestro-943986a93b81</a:t>
            </a:r>
            <a:endParaRPr lang="nl-NL" dirty="0"/>
          </a:p>
          <a:p>
            <a:pPr lvl="1"/>
            <a:r>
              <a:rPr lang="nl-NL" dirty="0"/>
              <a:t>On YouTube: </a:t>
            </a:r>
            <a:r>
              <a:rPr lang="nl-NL" dirty="0">
                <a:hlinkClick r:id="rId3"/>
              </a:rPr>
              <a:t>https://www.youtube.com/watch?v=aq7fnqzeaPc</a:t>
            </a:r>
            <a:endParaRPr lang="nl-NL" dirty="0"/>
          </a:p>
          <a:p>
            <a:pPr lvl="1"/>
            <a:r>
              <a:rPr lang="nl-NL" dirty="0" err="1"/>
              <a:t>About</a:t>
            </a:r>
            <a:r>
              <a:rPr lang="nl-NL" dirty="0"/>
              <a:t> System Prompts: </a:t>
            </a:r>
            <a:r>
              <a:rPr lang="nl-NL" dirty="0">
                <a:hlinkClick r:id="rId4"/>
              </a:rPr>
              <a:t>https://www.youtube.com/watch?v=oILYjtbmLgc&amp;t=760s</a:t>
            </a:r>
            <a:endParaRPr lang="nl-NL" dirty="0"/>
          </a:p>
          <a:p>
            <a:r>
              <a:rPr lang="nl-NL" dirty="0"/>
              <a:t>Video </a:t>
            </a:r>
            <a:r>
              <a:rPr lang="nl-NL" dirty="0" err="1"/>
              <a:t>and</a:t>
            </a:r>
            <a:r>
              <a:rPr lang="nl-NL" dirty="0"/>
              <a:t> notebook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AssemblyAI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Prompt Engineering 101</a:t>
            </a:r>
          </a:p>
          <a:p>
            <a:pPr lvl="2"/>
            <a:r>
              <a:rPr lang="nl-NL" dirty="0">
                <a:hlinkClick r:id="rId5"/>
              </a:rPr>
              <a:t>https://www.youtube.com/watch?v=aOm75o2Z5-o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Prompt_Engineering_101.ipynb</a:t>
            </a:r>
          </a:p>
          <a:p>
            <a:pPr lvl="2"/>
            <a:r>
              <a:rPr lang="nl-NL" dirty="0"/>
              <a:t>https://colab.research.google.com/drive/1lHd9b8C4ccAGpkK06dzcFB0asjXWGZi0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4CF944E-DAA1-8B53-D975-AAE104D8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on prompt engineering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99735C-BB81-2A70-FDFB-04B2B38A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E1BF310-56CA-2571-711A-7D0B9307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05FCE8E-F7E0-0A8E-C1AA-D6023CD5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40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/>
              <a:t>Part II: 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Digital Forensics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III: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IV: Retrieval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Augmented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 smtClean="0"/>
              <a:t>:</a:t>
            </a:r>
            <a:endParaRPr lang="nl-NL" dirty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have </a:t>
            </a:r>
            <a:r>
              <a:rPr lang="nl-NL" dirty="0" err="1" smtClean="0"/>
              <a:t>an</a:t>
            </a:r>
            <a:r>
              <a:rPr lang="nl-NL" dirty="0" smtClean="0"/>
              <a:t> account </a:t>
            </a:r>
            <a:r>
              <a:rPr lang="nl-NL" dirty="0" err="1" smtClean="0"/>
              <a:t>to</a:t>
            </a:r>
            <a:r>
              <a:rPr lang="nl-NL" dirty="0" smtClean="0"/>
              <a:t> chat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r>
              <a:rPr lang="nl-NL" dirty="0" smtClean="0"/>
              <a:t> 3.5 (free)</a:t>
            </a:r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open </a:t>
            </a:r>
            <a:r>
              <a:rPr lang="nl-NL" dirty="0" err="1" smtClean="0"/>
              <a:t>the</a:t>
            </a:r>
            <a:r>
              <a:rPr lang="nl-NL" dirty="0" smtClean="0"/>
              <a:t> notebook in Google </a:t>
            </a:r>
            <a:r>
              <a:rPr lang="nl-NL" dirty="0" err="1" smtClean="0"/>
              <a:t>CoLab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better</a:t>
            </a:r>
            <a:r>
              <a:rPr lang="nl-NL" dirty="0" smtClean="0"/>
              <a:t> </a:t>
            </a:r>
            <a:r>
              <a:rPr lang="nl-NL" dirty="0" err="1" smtClean="0"/>
              <a:t>navigation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Exercise</a:t>
            </a:r>
            <a:r>
              <a:rPr lang="nl-NL" dirty="0" smtClean="0"/>
              <a:t> II: prompt engineering &amp; </a:t>
            </a:r>
            <a:r>
              <a:rPr lang="nl-NL" dirty="0" err="1" smtClean="0"/>
              <a:t>ChatGPT</a:t>
            </a:r>
            <a:r>
              <a:rPr lang="nl-NL" dirty="0" smtClean="0"/>
              <a:t> 3.5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20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 12:30-14:00 (part II continues after)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75442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12:30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/>
                        <a:t>Lunch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14:00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/>
                        <a:t>(part</a:t>
                      </a:r>
                      <a:r>
                        <a:rPr lang="nl-NL" sz="1600" b="0" baseline="0" dirty="0" smtClean="0"/>
                        <a:t> II </a:t>
                      </a:r>
                      <a:r>
                        <a:rPr lang="nl-NL" sz="1600" b="0" baseline="0" dirty="0" err="1" smtClean="0"/>
                        <a:t>continued</a:t>
                      </a:r>
                      <a:r>
                        <a:rPr lang="nl-NL" sz="1600" b="0" baseline="0" dirty="0" smtClean="0"/>
                        <a:t>)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54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977202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14:30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Part III: Hands-on </a:t>
                      </a:r>
                      <a:r>
                        <a:rPr lang="nl-NL" sz="1600" dirty="0" err="1" smtClean="0"/>
                        <a:t>with</a:t>
                      </a:r>
                      <a:r>
                        <a:rPr lang="nl-NL" sz="1600" dirty="0" smtClean="0"/>
                        <a:t> a LLM in a Google </a:t>
                      </a:r>
                      <a:r>
                        <a:rPr lang="nl-NL" sz="1600" dirty="0" err="1" smtClean="0"/>
                        <a:t>Colab</a:t>
                      </a:r>
                      <a:r>
                        <a:rPr lang="nl-NL" sz="1600" dirty="0" smtClean="0"/>
                        <a:t> notebook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2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 smtClean="0"/>
              <a:t>local</a:t>
            </a:r>
            <a:r>
              <a:rPr lang="nl-NL" dirty="0" smtClean="0"/>
              <a:t> LLM </a:t>
            </a:r>
            <a:r>
              <a:rPr lang="nl-NL" dirty="0"/>
              <a:t>in a Google </a:t>
            </a:r>
            <a:r>
              <a:rPr lang="nl-NL" dirty="0" err="1"/>
              <a:t>Colab</a:t>
            </a:r>
            <a:r>
              <a:rPr lang="nl-NL" dirty="0"/>
              <a:t> notebook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III: </a:t>
            </a:r>
            <a:r>
              <a:rPr lang="en-US" dirty="0" smtClean="0"/>
              <a:t>Victor C.W</a:t>
            </a:r>
            <a:r>
              <a:rPr lang="en-US" dirty="0"/>
              <a:t>. </a:t>
            </a:r>
            <a:r>
              <a:rPr lang="en-US" dirty="0" smtClean="0"/>
              <a:t>Cheng and Hans Henseler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D05B457-FAC1-B867-E392-B5C0CFA3283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316C602-13E6-B9BB-B866-081D6A0E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58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4644-9106-39BA-3E3C-48A99FA0B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230" y="2418617"/>
            <a:ext cx="3278918" cy="830997"/>
          </a:xfrm>
        </p:spPr>
        <p:txBody>
          <a:bodyPr wrap="square" lIns="0" tIns="0" rIns="0" bIns="0" anchor="b">
            <a:spAutoFit/>
          </a:bodyPr>
          <a:lstStyle/>
          <a:p>
            <a:pPr algn="l"/>
            <a:r>
              <a:rPr lang="en-US" sz="2000" dirty="0"/>
              <a:t>Part III: Hands-on with a LLM in a Google </a:t>
            </a:r>
            <a:r>
              <a:rPr lang="en-US" sz="2000" dirty="0" err="1"/>
              <a:t>Colab</a:t>
            </a:r>
            <a:r>
              <a:rPr lang="en-US" sz="2000" dirty="0"/>
              <a:t> notebook</a:t>
            </a:r>
            <a:endParaRPr lang="en-AU" sz="2000" dirty="0"/>
          </a:p>
        </p:txBody>
      </p:sp>
      <p:pic>
        <p:nvPicPr>
          <p:cNvPr id="4" name="Google Shape;78;p1" descr="Text, logo&#10;&#10;Description automatically generated">
            <a:extLst>
              <a:ext uri="{FF2B5EF4-FFF2-40B4-BE49-F238E27FC236}">
                <a16:creationId xmlns:a16="http://schemas.microsoft.com/office/drawing/2014/main" id="{E154C55C-19FA-ECAF-016B-0C4425C42B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30266" y="295626"/>
            <a:ext cx="2261383" cy="6853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0;p1">
            <a:extLst>
              <a:ext uri="{FF2B5EF4-FFF2-40B4-BE49-F238E27FC236}">
                <a16:creationId xmlns:a16="http://schemas.microsoft.com/office/drawing/2014/main" id="{61D36779-E127-6282-F1A3-C220022F8AAB}"/>
              </a:ext>
            </a:extLst>
          </p:cNvPr>
          <p:cNvSpPr txBox="1"/>
          <p:nvPr/>
        </p:nvSpPr>
        <p:spPr>
          <a:xfrm>
            <a:off x="1644230" y="3611267"/>
            <a:ext cx="1662850" cy="21544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457200">
              <a:buClr>
                <a:srgbClr val="FFFFFF"/>
              </a:buClr>
              <a:buSzPts val="1200"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October 2023</a:t>
            </a:r>
            <a:endParaRPr sz="1400" dirty="0">
              <a:solidFill>
                <a:srgbClr val="FFFF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69A9F3-1E7F-464B-121C-CECDC6FD490F}"/>
              </a:ext>
            </a:extLst>
          </p:cNvPr>
          <p:cNvCxnSpPr>
            <a:cxnSpLocks/>
          </p:cNvCxnSpPr>
          <p:nvPr/>
        </p:nvCxnSpPr>
        <p:spPr>
          <a:xfrm>
            <a:off x="1620839" y="3430440"/>
            <a:ext cx="35379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6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A277-FCBB-DEDC-F24F-B80E182FA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sz="3600" dirty="0"/>
              <a:t>How to get LLMs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87C39F-C499-CEFB-3FF3-7106716831CD}"/>
              </a:ext>
            </a:extLst>
          </p:cNvPr>
          <p:cNvSpPr txBox="1">
            <a:spLocks/>
          </p:cNvSpPr>
          <p:nvPr/>
        </p:nvSpPr>
        <p:spPr>
          <a:xfrm>
            <a:off x="1777896" y="1403741"/>
            <a:ext cx="8636208" cy="4215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 to OpenAI GPT4, Google </a:t>
            </a:r>
            <a:r>
              <a:rPr lang="en-US" altLang="zh-HK" sz="2400" b="1" dirty="0" err="1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PaLM</a:t>
            </a:r>
            <a:endParaRPr lang="en-US" altLang="zh-HK" sz="2400" b="1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are generally more powerful (Higher scores in various assessments)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to setup and maintain the models and hardware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pay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problems</a:t>
            </a:r>
          </a:p>
          <a:p>
            <a:pPr marL="0" indent="0">
              <a:buNone/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a local in-house LLM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models are free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privacy issue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range hardware required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maintenance (very limited support from publishers) </a:t>
            </a:r>
          </a:p>
          <a:p>
            <a:pPr lvl="1"/>
            <a:endParaRPr lang="zh-HK" altLang="en-US" sz="20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CE8BB5-7C39-5F51-AED5-9073114A27C4}"/>
              </a:ext>
            </a:extLst>
          </p:cNvPr>
          <p:cNvSpPr/>
          <p:nvPr/>
        </p:nvSpPr>
        <p:spPr>
          <a:xfrm>
            <a:off x="2705099" y="2540000"/>
            <a:ext cx="2963333" cy="2167467"/>
          </a:xfrm>
          <a:prstGeom prst="roundRect">
            <a:avLst/>
          </a:prstGeom>
          <a:solidFill>
            <a:srgbClr val="AAE6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zh-HK" sz="3200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required?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3ADA9D-C3D3-1BAE-B994-83426F4662B0}"/>
              </a:ext>
            </a:extLst>
          </p:cNvPr>
          <p:cNvSpPr/>
          <p:nvPr/>
        </p:nvSpPr>
        <p:spPr>
          <a:xfrm>
            <a:off x="6726765" y="2540000"/>
            <a:ext cx="2963333" cy="2167467"/>
          </a:xfrm>
          <a:prstGeom prst="roundRect">
            <a:avLst/>
          </a:prstGeom>
          <a:solidFill>
            <a:srgbClr val="AAE6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</a:p>
          <a:p>
            <a:pPr algn="ctr" defTabSz="457200"/>
            <a:r>
              <a:rPr lang="en-US" altLang="zh-HK" sz="3200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used?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D76485-635A-B5B7-E71A-9D9B98B900A9}"/>
              </a:ext>
            </a:extLst>
          </p:cNvPr>
          <p:cNvSpPr txBox="1">
            <a:spLocks/>
          </p:cNvSpPr>
          <p:nvPr/>
        </p:nvSpPr>
        <p:spPr>
          <a:xfrm>
            <a:off x="3679417" y="197397"/>
            <a:ext cx="4745293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Local LLMs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A0250B-2C1B-A467-532C-D825E4A673DD}"/>
              </a:ext>
            </a:extLst>
          </p:cNvPr>
          <p:cNvGrpSpPr/>
          <p:nvPr/>
        </p:nvGrpSpPr>
        <p:grpSpPr>
          <a:xfrm>
            <a:off x="2603501" y="2421468"/>
            <a:ext cx="6984999" cy="2167467"/>
            <a:chOff x="1456267" y="3052233"/>
            <a:chExt cx="6984999" cy="216746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D31F0D-5782-D0CF-CF31-038324AD327D}"/>
                </a:ext>
              </a:extLst>
            </p:cNvPr>
            <p:cNvSpPr/>
            <p:nvPr/>
          </p:nvSpPr>
          <p:spPr>
            <a:xfrm>
              <a:off x="1456267" y="3052233"/>
              <a:ext cx="2963333" cy="2167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en-US" altLang="zh-HK" sz="3200" dirty="0">
                  <a:solidFill>
                    <a:srgbClr val="00A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required?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6F3BB84-4CA9-DADB-B7F6-C10BBCC528A1}"/>
                </a:ext>
              </a:extLst>
            </p:cNvPr>
            <p:cNvSpPr/>
            <p:nvPr/>
          </p:nvSpPr>
          <p:spPr>
            <a:xfrm>
              <a:off x="5477933" y="3052233"/>
              <a:ext cx="2963333" cy="2167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</a:p>
            <a:p>
              <a:pPr algn="ctr" defTabSz="457200"/>
              <a:r>
                <a:rPr lang="en-US" altLang="zh-HK" sz="3200" dirty="0">
                  <a:solidFill>
                    <a:srgbClr val="00A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Models</a:t>
              </a:r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be used?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Large Language Models</a:t>
            </a:r>
            <a:endParaRPr lang="nl-NL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I: </a:t>
            </a:r>
            <a:r>
              <a:rPr lang="en-US" dirty="0" smtClean="0"/>
              <a:t>Hans </a:t>
            </a:r>
            <a:r>
              <a:rPr lang="en-US" dirty="0"/>
              <a:t>Henseler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7C9EA4A-81E0-65C2-ACC0-A2BB36C9148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4D0EC9B-1609-F2CA-029D-38D5A9D3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16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I Support Bots Still Need That Human Touch | CIO">
            <a:extLst>
              <a:ext uri="{FF2B5EF4-FFF2-40B4-BE49-F238E27FC236}">
                <a16:creationId xmlns:a16="http://schemas.microsoft.com/office/drawing/2014/main" id="{70FCD7B5-B6F7-714E-FB9D-B42D7475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1" b="7492"/>
          <a:stretch/>
        </p:blipFill>
        <p:spPr bwMode="auto">
          <a:xfrm>
            <a:off x="1143000" y="3271838"/>
            <a:ext cx="9906000" cy="361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D1AAABC-54A1-C0B0-F4B3-F0225332C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/>
              <a:t>Background Info for Model Selection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5B0E11A-52EE-07F0-0204-FB4FE019A46A}"/>
              </a:ext>
            </a:extLst>
          </p:cNvPr>
          <p:cNvSpPr/>
          <p:nvPr/>
        </p:nvSpPr>
        <p:spPr>
          <a:xfrm rot="4500000">
            <a:off x="1871109" y="1110684"/>
            <a:ext cx="2625553" cy="2625553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AU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2DD5278-E275-50D9-F504-6FD91B035C3A}"/>
              </a:ext>
            </a:extLst>
          </p:cNvPr>
          <p:cNvSpPr/>
          <p:nvPr/>
        </p:nvSpPr>
        <p:spPr>
          <a:xfrm rot="4500000">
            <a:off x="789074" y="516345"/>
            <a:ext cx="2625553" cy="2625553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AU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2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2D7F63-B1B6-B324-CD61-AC1763F19823}"/>
              </a:ext>
            </a:extLst>
          </p:cNvPr>
          <p:cNvSpPr txBox="1"/>
          <p:nvPr/>
        </p:nvSpPr>
        <p:spPr>
          <a:xfrm>
            <a:off x="2101546" y="2459832"/>
            <a:ext cx="8091584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HK" altLang="zh-HK" sz="22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coherent text (semantically related text) which can delivery meaningful contents.</a:t>
            </a:r>
            <a:endParaRPr lang="zh-HK" altLang="en-US" sz="22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A5C70-2565-966F-DBA2-1BD00FCDB9C7}"/>
              </a:ext>
            </a:extLst>
          </p:cNvPr>
          <p:cNvSpPr txBox="1"/>
          <p:nvPr/>
        </p:nvSpPr>
        <p:spPr>
          <a:xfrm>
            <a:off x="2101546" y="4497641"/>
            <a:ext cx="809158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HK" altLang="zh-HK" sz="22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 are </a:t>
            </a:r>
            <a:r>
              <a:rPr lang="en-HK" altLang="zh-HK" sz="2275" b="1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probabilistically generated </a:t>
            </a:r>
            <a:r>
              <a:rPr lang="en-HK" altLang="zh-HK" sz="22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by one: depending on the previous generated words and the user given “prompt”. Different LLMs have different probability distribution functions!!!</a:t>
            </a:r>
            <a:endParaRPr lang="zh-HK" altLang="en-US" sz="22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0F215-6A0D-6B4A-09C6-5E3427C0784E}"/>
              </a:ext>
            </a:extLst>
          </p:cNvPr>
          <p:cNvSpPr txBox="1"/>
          <p:nvPr/>
        </p:nvSpPr>
        <p:spPr>
          <a:xfrm>
            <a:off x="2044507" y="1937739"/>
            <a:ext cx="39684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zh-HK" altLang="en-US" sz="2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9C6445-8276-F128-10BB-0FBCA02BDA9F}"/>
              </a:ext>
            </a:extLst>
          </p:cNvPr>
          <p:cNvSpPr txBox="1">
            <a:spLocks/>
          </p:cNvSpPr>
          <p:nvPr/>
        </p:nvSpPr>
        <p:spPr>
          <a:xfrm>
            <a:off x="2950182" y="197397"/>
            <a:ext cx="6291639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Background Info for Model Selection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4D5680-BA87-DA55-9EA7-B90B982FE420}"/>
              </a:ext>
            </a:extLst>
          </p:cNvPr>
          <p:cNvGrpSpPr/>
          <p:nvPr/>
        </p:nvGrpSpPr>
        <p:grpSpPr>
          <a:xfrm>
            <a:off x="-321447" y="1651804"/>
            <a:ext cx="6543256" cy="512569"/>
            <a:chOff x="5442685" y="1264520"/>
            <a:chExt cx="6543256" cy="512569"/>
          </a:xfrm>
        </p:grpSpPr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BC397AB5-43B5-5609-F663-A6D79C37EAAC}"/>
                </a:ext>
              </a:extLst>
            </p:cNvPr>
            <p:cNvGrpSpPr/>
            <p:nvPr/>
          </p:nvGrpSpPr>
          <p:grpSpPr>
            <a:xfrm>
              <a:off x="5442685" y="1264520"/>
              <a:ext cx="6166219" cy="512569"/>
              <a:chOff x="0" y="0"/>
              <a:chExt cx="3564357" cy="698500"/>
            </a:xfrm>
          </p:grpSpPr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849446EA-F58B-45A6-E1E1-ECF72CCBC98C}"/>
                  </a:ext>
                </a:extLst>
              </p:cNvPr>
              <p:cNvSpPr/>
              <p:nvPr/>
            </p:nvSpPr>
            <p:spPr>
              <a:xfrm>
                <a:off x="0" y="0"/>
                <a:ext cx="3564357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564357" h="698500">
                    <a:moveTo>
                      <a:pt x="3564357" y="349250"/>
                    </a:moveTo>
                    <a:lnTo>
                      <a:pt x="336115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361157" y="0"/>
                    </a:lnTo>
                    <a:lnTo>
                      <a:pt x="3564357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AE1">
                      <a:alpha val="100000"/>
                    </a:srgbClr>
                  </a:gs>
                  <a:gs pos="100000">
                    <a:srgbClr val="25428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F9B34F2C-6103-8C1F-0A53-06D824DAAC9D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457200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" name="TextBox 35">
              <a:extLst>
                <a:ext uri="{FF2B5EF4-FFF2-40B4-BE49-F238E27FC236}">
                  <a16:creationId xmlns:a16="http://schemas.microsoft.com/office/drawing/2014/main" id="{19117332-F3F1-C27E-7B70-90A03E98560F}"/>
                </a:ext>
              </a:extLst>
            </p:cNvPr>
            <p:cNvSpPr txBox="1"/>
            <p:nvPr/>
          </p:nvSpPr>
          <p:spPr>
            <a:xfrm>
              <a:off x="6651067" y="1337469"/>
              <a:ext cx="5334874" cy="397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ts val="3051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What do LLMs perform?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4C23A-B086-CF68-CABE-E83E7879615C}"/>
                  </a:ext>
                </a:extLst>
              </p:cNvPr>
              <p:cNvSpPr txBox="1"/>
              <p:nvPr/>
            </p:nvSpPr>
            <p:spPr>
              <a:xfrm>
                <a:off x="3812244" y="3659556"/>
                <a:ext cx="4670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𝑝𝑟𝑜𝑚𝑝𝑡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4C23A-B086-CF68-CABE-E83E78796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44" y="3659556"/>
                <a:ext cx="467018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138A6-A155-6558-2916-C1C4AE5E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60" y="1539029"/>
            <a:ext cx="8333592" cy="4612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85509-703C-4146-EB1F-B4D563FA2AC7}"/>
              </a:ext>
            </a:extLst>
          </p:cNvPr>
          <p:cNvSpPr txBox="1"/>
          <p:nvPr/>
        </p:nvSpPr>
        <p:spPr>
          <a:xfrm>
            <a:off x="1787992" y="485351"/>
            <a:ext cx="8397625" cy="7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HK" altLang="zh-HK" sz="227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example illustrating how LLMs generate words using the prompt: “</a:t>
            </a:r>
            <a:r>
              <a:rPr lang="en-HK" altLang="zh-HK" sz="2275" b="1" i="1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 sentence about a vehicle.</a:t>
            </a:r>
            <a:r>
              <a:rPr lang="en-HK" altLang="zh-HK" sz="227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HK" altLang="en-US" sz="22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69F22-2010-4D89-2BC9-41FCFC04EAEF}"/>
              </a:ext>
            </a:extLst>
          </p:cNvPr>
          <p:cNvSpPr txBox="1"/>
          <p:nvPr/>
        </p:nvSpPr>
        <p:spPr>
          <a:xfrm>
            <a:off x="5763694" y="1748990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0.4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0.2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0.1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FE449-4387-61B8-6D01-8AF43DDD6FFF}"/>
              </a:ext>
            </a:extLst>
          </p:cNvPr>
          <p:cNvSpPr txBox="1"/>
          <p:nvPr/>
        </p:nvSpPr>
        <p:spPr>
          <a:xfrm>
            <a:off x="9126600" y="1748990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E1F2D-B1D9-76E9-AC52-7039710ADC8E}"/>
              </a:ext>
            </a:extLst>
          </p:cNvPr>
          <p:cNvSpPr txBox="1"/>
          <p:nvPr/>
        </p:nvSpPr>
        <p:spPr>
          <a:xfrm>
            <a:off x="5763694" y="3983881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45D3E-6B29-9231-13ED-6EF1EF1B13F8}"/>
              </a:ext>
            </a:extLst>
          </p:cNvPr>
          <p:cNvSpPr txBox="1"/>
          <p:nvPr/>
        </p:nvSpPr>
        <p:spPr>
          <a:xfrm>
            <a:off x="9078278" y="3983545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67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A2C2-92A7-C441-790B-15B95E22FF9C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Important Parameters for Local LLMs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6B6394-64B9-F4C2-D9C2-2F39E1EFFC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816" y="1735666"/>
          <a:ext cx="8606368" cy="401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4952">
                  <a:extLst>
                    <a:ext uri="{9D8B030D-6E8A-4147-A177-3AD203B41FA5}">
                      <a16:colId xmlns:a16="http://schemas.microsoft.com/office/drawing/2014/main" val="2015037365"/>
                    </a:ext>
                  </a:extLst>
                </a:gridCol>
                <a:gridCol w="5931416">
                  <a:extLst>
                    <a:ext uri="{9D8B030D-6E8A-4147-A177-3AD203B41FA5}">
                      <a16:colId xmlns:a16="http://schemas.microsoft.com/office/drawing/2014/main" val="2047472516"/>
                    </a:ext>
                  </a:extLst>
                </a:gridCol>
              </a:tblGrid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Top_k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consider the top </a:t>
                      </a:r>
                      <a:r>
                        <a:rPr lang="en-US" altLang="zh-HK" sz="2200" b="0" i="1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altLang="zh-HK" sz="22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words</a:t>
                      </a:r>
                      <a:endParaRPr lang="en-GB" sz="2200" b="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097669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Top_p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consider the top words having total probabilities </a:t>
                      </a:r>
                      <a:r>
                        <a:rPr lang="en-US" altLang="zh-HK" sz="2200" i="1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≤ </a:t>
                      </a:r>
                      <a:r>
                        <a:rPr lang="en-US" altLang="zh-HK" sz="2200" i="1" dirty="0" err="1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Top_p</a:t>
                      </a:r>
                      <a:endParaRPr lang="en-GB" sz="2200" i="1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98885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 value → more diverse and creative content, but content may not be coherent or even irrelevant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82298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n_ctx</a:t>
                      </a:r>
                      <a:r>
                        <a:rPr lang="en-US" altLang="zh-HK" sz="22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max_length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context length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360943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Max_new_tokens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number of tokens to be generated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56116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Repeat_penalty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Discourage repetitive or redundant output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61989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35C86-0447-CB12-02C3-72D18BF369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8686" y="1177414"/>
            <a:ext cx="8674629" cy="4910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of local LLMs to be considered:</a:t>
            </a:r>
            <a:b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HK" sz="16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7FF556-20CB-CEE4-726D-ACA76034FAD0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Local LLM Selection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F478AA-617D-9C4D-E1C1-3A123BDA7E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8685" y="1698114"/>
          <a:ext cx="8916936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480">
                  <a:extLst>
                    <a:ext uri="{9D8B030D-6E8A-4147-A177-3AD203B41FA5}">
                      <a16:colId xmlns:a16="http://schemas.microsoft.com/office/drawing/2014/main" val="2015037365"/>
                    </a:ext>
                  </a:extLst>
                </a:gridCol>
                <a:gridCol w="6145456">
                  <a:extLst>
                    <a:ext uri="{9D8B030D-6E8A-4147-A177-3AD203B41FA5}">
                      <a16:colId xmlns:a16="http://schemas.microsoft.com/office/drawing/2014/main" val="2047472516"/>
                    </a:ext>
                  </a:extLst>
                </a:gridCol>
              </a:tblGrid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 of the models (num. of parameters/weights)</a:t>
                      </a:r>
                      <a:endParaRPr lang="en-GB" sz="20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7B, 13B, 30B,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Larger size models usually give better performance but require better hardware and slower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097669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Nature of the models </a:t>
                      </a:r>
                      <a:endParaRPr lang="en-GB" sz="20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instruct model or chat models for Q&amp;A and Retrieval Augmented Generation (RAG)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98885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Quantization</a:t>
                      </a:r>
                    </a:p>
                    <a:p>
                      <a:endParaRPr lang="en-GB" sz="20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Usually map floating point values (16bits/32bits) to integer values (int8, int4, </a:t>
                      </a:r>
                      <a:r>
                        <a:rPr lang="en-US" altLang="zh-HK" sz="2000" dirty="0" err="1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etc</a:t>
                      </a: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82298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Data Format/Structure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Hugging Face, GGUF, GGML (now replaced by GGUF), GPTQ, AWQ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360943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 length (tokens)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2K, 4K, 8K, 32K….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ChatGPT : 8K,  GPT4: 32K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context words ~ (0.6  or 0.7) * number of tokens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561166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B4B2FC3-BB45-B9E1-7E32-426863A5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 flipV="1">
            <a:off x="1205564" y="4510772"/>
            <a:ext cx="1153762" cy="11537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7FF556-20CB-CEE4-726D-ACA76034FAD0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Parameter Quantization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15AE7E8-6155-9347-46BE-8F0F4356C282}"/>
              </a:ext>
            </a:extLst>
          </p:cNvPr>
          <p:cNvSpPr txBox="1">
            <a:spLocks/>
          </p:cNvSpPr>
          <p:nvPr/>
        </p:nvSpPr>
        <p:spPr>
          <a:xfrm>
            <a:off x="1947335" y="1444626"/>
            <a:ext cx="8729133" cy="208734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are </a:t>
            </a: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big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VRAM GPU cards are </a:t>
            </a: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Almost no competitor !!!</a:t>
            </a:r>
          </a:p>
          <a:p>
            <a:pPr>
              <a:lnSpc>
                <a:spcPct val="120000"/>
              </a:lnSpc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supply 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high VRAM GPUs</a:t>
            </a:r>
          </a:p>
          <a:p>
            <a:pPr>
              <a:lnSpc>
                <a:spcPct val="12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computation is </a:t>
            </a: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zh-HK" altLang="en-US" sz="2400" dirty="0">
              <a:solidFill>
                <a:srgbClr val="071C2C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3EA3-568A-BCAD-CAD9-A8B0ADA9BF36}"/>
              </a:ext>
            </a:extLst>
          </p:cNvPr>
          <p:cNvGrpSpPr/>
          <p:nvPr/>
        </p:nvGrpSpPr>
        <p:grpSpPr>
          <a:xfrm>
            <a:off x="1175563" y="1428430"/>
            <a:ext cx="1213764" cy="1788904"/>
            <a:chOff x="-111370" y="1369163"/>
            <a:chExt cx="1213764" cy="17889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81A7A-B482-5631-F73F-24ECAA92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2000"/>
            </a:blip>
            <a:stretch>
              <a:fillRect/>
            </a:stretch>
          </p:blipFill>
          <p:spPr>
            <a:xfrm>
              <a:off x="-111370" y="1369163"/>
              <a:ext cx="1213764" cy="1213764"/>
            </a:xfrm>
            <a:prstGeom prst="rect">
              <a:avLst/>
            </a:prstGeom>
          </p:spPr>
        </p:pic>
        <p:sp>
          <p:nvSpPr>
            <p:cNvPr id="6" name="Google Shape;907;p21">
              <a:extLst>
                <a:ext uri="{FF2B5EF4-FFF2-40B4-BE49-F238E27FC236}">
                  <a16:creationId xmlns:a16="http://schemas.microsoft.com/office/drawing/2014/main" id="{58E8F8F2-C56B-61E3-486D-29B35C01EAC3}"/>
                </a:ext>
              </a:extLst>
            </p:cNvPr>
            <p:cNvSpPr/>
            <p:nvPr/>
          </p:nvSpPr>
          <p:spPr>
            <a:xfrm>
              <a:off x="762608" y="1444624"/>
              <a:ext cx="83452" cy="171344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defRPr/>
              </a:pPr>
              <a:endParaRPr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08FC71-EDE5-8882-8F02-F23B8120E88D}"/>
              </a:ext>
            </a:extLst>
          </p:cNvPr>
          <p:cNvGrpSpPr/>
          <p:nvPr/>
        </p:nvGrpSpPr>
        <p:grpSpPr>
          <a:xfrm>
            <a:off x="499419" y="3420593"/>
            <a:ext cx="11193162" cy="983982"/>
            <a:chOff x="5442685" y="1222583"/>
            <a:chExt cx="6166219" cy="1026389"/>
          </a:xfrm>
        </p:grpSpPr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532732E2-1443-6E71-C1C3-C9B75F4D928F}"/>
                </a:ext>
              </a:extLst>
            </p:cNvPr>
            <p:cNvGrpSpPr/>
            <p:nvPr/>
          </p:nvGrpSpPr>
          <p:grpSpPr>
            <a:xfrm>
              <a:off x="5442685" y="1222583"/>
              <a:ext cx="6166219" cy="1026389"/>
              <a:chOff x="0" y="-57150"/>
              <a:chExt cx="3564357" cy="1398705"/>
            </a:xfrm>
          </p:grpSpPr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5057B876-4E01-EA7B-39E0-9D0F88022CCE}"/>
                  </a:ext>
                </a:extLst>
              </p:cNvPr>
              <p:cNvSpPr/>
              <p:nvPr/>
            </p:nvSpPr>
            <p:spPr>
              <a:xfrm>
                <a:off x="0" y="0"/>
                <a:ext cx="3564357" cy="1341555"/>
              </a:xfrm>
              <a:custGeom>
                <a:avLst/>
                <a:gdLst/>
                <a:ahLst/>
                <a:cxnLst/>
                <a:rect l="l" t="t" r="r" b="b"/>
                <a:pathLst>
                  <a:path w="3564357" h="698500">
                    <a:moveTo>
                      <a:pt x="3564357" y="349250"/>
                    </a:moveTo>
                    <a:lnTo>
                      <a:pt x="336115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361157" y="0"/>
                    </a:lnTo>
                    <a:lnTo>
                      <a:pt x="3564357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AE1">
                      <a:alpha val="100000"/>
                    </a:srgbClr>
                  </a:gs>
                  <a:gs pos="100000">
                    <a:srgbClr val="25428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TextBox 20">
                <a:extLst>
                  <a:ext uri="{FF2B5EF4-FFF2-40B4-BE49-F238E27FC236}">
                    <a16:creationId xmlns:a16="http://schemas.microsoft.com/office/drawing/2014/main" id="{A559DA7E-F350-37B0-0924-EE6BBD0DBDA9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457200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" name="TextBox 35">
              <a:extLst>
                <a:ext uri="{FF2B5EF4-FFF2-40B4-BE49-F238E27FC236}">
                  <a16:creationId xmlns:a16="http://schemas.microsoft.com/office/drawing/2014/main" id="{55B0A4E7-BCD2-8DB1-6FAB-88E506EF4D4B}"/>
                </a:ext>
              </a:extLst>
            </p:cNvPr>
            <p:cNvSpPr txBox="1"/>
            <p:nvPr/>
          </p:nvSpPr>
          <p:spPr>
            <a:xfrm>
              <a:off x="5997874" y="1337469"/>
              <a:ext cx="5213905" cy="829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ts val="3051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How to make models smaller, while preserving the number of parameters/weights, or minimizing the degradation of performance?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875EFC-5DE0-6016-21AC-608DDC030404}"/>
              </a:ext>
            </a:extLst>
          </p:cNvPr>
          <p:cNvSpPr txBox="1"/>
          <p:nvPr/>
        </p:nvSpPr>
        <p:spPr>
          <a:xfrm>
            <a:off x="1947335" y="4723167"/>
            <a:ext cx="87860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HK" sz="20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number of bits </a:t>
            </a: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store the parameters/weights </a:t>
            </a:r>
          </a:p>
          <a:p>
            <a:pPr lvl="1" defTabSz="457200"/>
            <a:r>
              <a:rPr lang="en-US" altLang="zh-HK" sz="16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Float32, float16 ---</a:t>
            </a:r>
            <a:r>
              <a:rPr lang="en-US" altLang="zh-HK" sz="16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int8 (8-bit integer), int4, …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endParaRPr lang="en-US" altLang="zh-HK" sz="20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altLang="zh-HK" sz="20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Faster</a:t>
            </a: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computation</a:t>
            </a:r>
            <a:endParaRPr lang="en-US" altLang="zh-HK" sz="20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907;p21">
            <a:extLst>
              <a:ext uri="{FF2B5EF4-FFF2-40B4-BE49-F238E27FC236}">
                <a16:creationId xmlns:a16="http://schemas.microsoft.com/office/drawing/2014/main" id="{EA87D5B8-7FCD-E9F6-65AF-4B597BD64181}"/>
              </a:ext>
            </a:extLst>
          </p:cNvPr>
          <p:cNvSpPr/>
          <p:nvPr/>
        </p:nvSpPr>
        <p:spPr>
          <a:xfrm>
            <a:off x="2049541" y="4630498"/>
            <a:ext cx="83452" cy="1713443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defRPr/>
            </a:pPr>
            <a:endParaRPr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7FF556-20CB-CEE4-726D-ACA76034FAD0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Frameworks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2B09F86A-AC7F-09A5-6EE2-D7842196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4458"/>
            <a:ext cx="4561562" cy="4512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1C43BC-3C8A-8282-B6AC-D8633785E5C3}"/>
              </a:ext>
            </a:extLst>
          </p:cNvPr>
          <p:cNvSpPr txBox="1"/>
          <p:nvPr/>
        </p:nvSpPr>
        <p:spPr>
          <a:xfrm>
            <a:off x="6208696" y="1268395"/>
            <a:ext cx="5810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Publisher/model-name model-size model-type framework context-size</a:t>
            </a:r>
            <a:endParaRPr lang="zh-HK" alt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E1A093A-1A67-E750-5F49-55821B6A96EC}"/>
              </a:ext>
            </a:extLst>
          </p:cNvPr>
          <p:cNvGraphicFramePr/>
          <p:nvPr>
            <p:extLst/>
          </p:nvPr>
        </p:nvGraphicFramePr>
        <p:xfrm>
          <a:off x="1352400" y="1445552"/>
          <a:ext cx="5007493" cy="4412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1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BEAA3-D78E-1D07-BD0E-1DF36B21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22" y="1406603"/>
            <a:ext cx="5439368" cy="4638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10941-02D9-55AF-D2C2-AB797D3B22E6}"/>
              </a:ext>
            </a:extLst>
          </p:cNvPr>
          <p:cNvSpPr txBox="1"/>
          <p:nvPr/>
        </p:nvSpPr>
        <p:spPr>
          <a:xfrm>
            <a:off x="1740322" y="1188788"/>
            <a:ext cx="38796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2 7B chat model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of parameters: 7B (float 16)</a:t>
            </a: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required: ~ 14GB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Q4_0: 4bit 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 ~ 3.5GB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Q5_0: 5bit 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 ~ 4.4GB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Q6_K_S: 6bit K-quantization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 ~ 5.3GB 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Q8_0: 8bit 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parameters~ 7.0GB</a:t>
            </a:r>
          </a:p>
          <a:p>
            <a:pPr defTabSz="457200"/>
            <a:endParaRPr lang="zh-HK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AFCAB-E238-0027-EE3C-E6752FFC9FDD}"/>
              </a:ext>
            </a:extLst>
          </p:cNvPr>
          <p:cNvGrpSpPr/>
          <p:nvPr/>
        </p:nvGrpSpPr>
        <p:grpSpPr>
          <a:xfrm>
            <a:off x="-1697133" y="448892"/>
            <a:ext cx="6543256" cy="957710"/>
            <a:chOff x="5461934" y="819379"/>
            <a:chExt cx="6543256" cy="957710"/>
          </a:xfrm>
        </p:grpSpPr>
        <p:grpSp>
          <p:nvGrpSpPr>
            <p:cNvPr id="3" name="Group 18">
              <a:extLst>
                <a:ext uri="{FF2B5EF4-FFF2-40B4-BE49-F238E27FC236}">
                  <a16:creationId xmlns:a16="http://schemas.microsoft.com/office/drawing/2014/main" id="{F6909E48-5400-E21D-FD41-C50C4FDFB4B8}"/>
                </a:ext>
              </a:extLst>
            </p:cNvPr>
            <p:cNvGrpSpPr/>
            <p:nvPr/>
          </p:nvGrpSpPr>
          <p:grpSpPr>
            <a:xfrm>
              <a:off x="5461934" y="819379"/>
              <a:ext cx="6166219" cy="957710"/>
              <a:chOff x="11127" y="-606613"/>
              <a:chExt cx="3564357" cy="1305113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5F5BCC15-6AC3-7CC9-7340-27F47EE3E525}"/>
                  </a:ext>
                </a:extLst>
              </p:cNvPr>
              <p:cNvSpPr/>
              <p:nvPr/>
            </p:nvSpPr>
            <p:spPr>
              <a:xfrm>
                <a:off x="11127" y="-606613"/>
                <a:ext cx="3564357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564357" h="698500">
                    <a:moveTo>
                      <a:pt x="3564357" y="349250"/>
                    </a:moveTo>
                    <a:lnTo>
                      <a:pt x="336115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361157" y="0"/>
                    </a:lnTo>
                    <a:lnTo>
                      <a:pt x="3564357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AE1">
                      <a:alpha val="100000"/>
                    </a:srgbClr>
                  </a:gs>
                  <a:gs pos="100000">
                    <a:srgbClr val="25428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TextBox 20">
                <a:extLst>
                  <a:ext uri="{FF2B5EF4-FFF2-40B4-BE49-F238E27FC236}">
                    <a16:creationId xmlns:a16="http://schemas.microsoft.com/office/drawing/2014/main" id="{3FC420C0-F274-2074-9FF7-5542AC927E01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457200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" name="TextBox 35">
              <a:extLst>
                <a:ext uri="{FF2B5EF4-FFF2-40B4-BE49-F238E27FC236}">
                  <a16:creationId xmlns:a16="http://schemas.microsoft.com/office/drawing/2014/main" id="{043E7749-3BBD-BC94-25C4-FD810E267D10}"/>
                </a:ext>
              </a:extLst>
            </p:cNvPr>
            <p:cNvSpPr txBox="1"/>
            <p:nvPr/>
          </p:nvSpPr>
          <p:spPr>
            <a:xfrm>
              <a:off x="7474293" y="892328"/>
              <a:ext cx="4530897" cy="397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ts val="3051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For example:</a:t>
              </a:r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II: Prompt engineering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ChatGPT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Digital Forensics</a:t>
            </a:r>
          </a:p>
          <a:p>
            <a:r>
              <a:rPr lang="nl-NL" dirty="0"/>
              <a:t>Part III: </a:t>
            </a:r>
            <a:r>
              <a:rPr lang="nl-NL" dirty="0" smtClean="0"/>
              <a:t>Hands on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IV: Retrieval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Augmented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account!</a:t>
            </a:r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Exercise</a:t>
            </a:r>
            <a:r>
              <a:rPr lang="nl-NL" dirty="0" smtClean="0"/>
              <a:t> III</a:t>
            </a:r>
            <a:r>
              <a:rPr lang="nl-NL" dirty="0" smtClean="0"/>
              <a:t>: Hands on </a:t>
            </a:r>
            <a:r>
              <a:rPr lang="nl-NL" dirty="0" err="1" smtClean="0"/>
              <a:t>with</a:t>
            </a:r>
            <a:r>
              <a:rPr lang="nl-NL" dirty="0" smtClean="0"/>
              <a:t> Llama2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38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884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501602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Break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/>
                        <a:t>16:00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Part IV: Hands-on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with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dirty="0"/>
                        <a:t>Retrieval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Augmented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Generation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5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2021 GitHub </a:t>
            </a:r>
            <a:r>
              <a:rPr lang="en-GB" dirty="0" err="1"/>
              <a:t>Copilot</a:t>
            </a:r>
            <a:endParaRPr lang="en-GB" dirty="0"/>
          </a:p>
          <a:p>
            <a:r>
              <a:rPr lang="en-GB" dirty="0"/>
              <a:t>February 1: Bing Chat</a:t>
            </a:r>
          </a:p>
          <a:p>
            <a:r>
              <a:rPr lang="en-GB" dirty="0"/>
              <a:t>September 26 : Windows 11 </a:t>
            </a:r>
            <a:r>
              <a:rPr lang="en-GB" dirty="0" err="1"/>
              <a:t>Copilot</a:t>
            </a:r>
            <a:endParaRPr lang="en-GB" dirty="0"/>
          </a:p>
          <a:p>
            <a:r>
              <a:rPr lang="en-GB" dirty="0"/>
              <a:t>November 1: Microsoft Office 365 </a:t>
            </a:r>
            <a:r>
              <a:rPr lang="en-GB" dirty="0" err="1"/>
              <a:t>Copilot</a:t>
            </a:r>
            <a:r>
              <a:rPr lang="en-GB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Copilot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970" y="1179418"/>
            <a:ext cx="1581150" cy="1260475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542" y="4243367"/>
            <a:ext cx="3809194" cy="21642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1130" y="5497529"/>
            <a:ext cx="3197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Introducing Microsoft 365 Copilot | Your Copilot for Work - YouTube</a:t>
            </a:r>
            <a:endParaRPr lang="en-GB" dirty="0"/>
          </a:p>
        </p:txBody>
      </p:sp>
      <p:pic>
        <p:nvPicPr>
          <p:cNvPr id="1026" name="Picture 2" descr="https://encrypted-tbn0.gstatic.com/images?q=tbn:ANd9GcSv7KvoqwWwtrlj8NdhXyF_CCpJFQMHM6J63fj7f7OGYlqI84c9Fg9ffvw&amp;usqp=CA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7374" y="4639573"/>
            <a:ext cx="1656184" cy="16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0042" y="2536571"/>
            <a:ext cx="2366211" cy="18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Hands-on with a LLM in a Google Colab notebook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Part III continued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6052DBD-8F84-6CCB-CB73-F542E2F6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F95D3AC-FDA1-C219-A443-2E6A6C2898D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61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41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887531"/>
              </p:ext>
            </p:extLst>
          </p:nvPr>
        </p:nvGraphicFramePr>
        <p:xfrm>
          <a:off x="635001" y="2161956"/>
          <a:ext cx="9187955" cy="4008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393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7379562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445431"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  <a:endParaRPr lang="nl-NL" sz="18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  <a:endParaRPr lang="nl-NL" sz="18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13:00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Large</a:t>
                      </a:r>
                      <a:r>
                        <a:rPr lang="en-US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13:45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15:00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 continued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532294261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nl-NL" sz="1800" dirty="0"/>
                        <a:t>16:00</a:t>
                      </a:r>
                      <a:endParaRPr lang="nl-NL" sz="18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Part IV: Hands-on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baseline="0" dirty="0" err="1"/>
                        <a:t>with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dirty="0"/>
                        <a:t>Retrieval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baseline="0" dirty="0" err="1"/>
                        <a:t>Augmented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baseline="0" dirty="0" err="1"/>
                        <a:t>Generation</a:t>
                      </a:r>
                      <a:endParaRPr lang="nl-NL" sz="18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nl-NL" sz="1800" b="0" dirty="0"/>
                        <a:t>16:30</a:t>
                      </a: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800" b="0" dirty="0"/>
                        <a:t>Panel </a:t>
                      </a:r>
                      <a:r>
                        <a:rPr lang="nl-NL" sz="1800" b="0" dirty="0" err="1"/>
                        <a:t>discussion</a:t>
                      </a:r>
                      <a:r>
                        <a:rPr lang="nl-NL" sz="1800" b="0" baseline="0" dirty="0"/>
                        <a:t> on </a:t>
                      </a:r>
                      <a:r>
                        <a:rPr lang="nl-NL" sz="1800" b="0" baseline="0" dirty="0" err="1"/>
                        <a:t>LLMs</a:t>
                      </a:r>
                      <a:r>
                        <a:rPr lang="nl-NL" sz="1800" b="0" baseline="0" dirty="0"/>
                        <a:t> in </a:t>
                      </a:r>
                      <a:r>
                        <a:rPr lang="nl-NL" sz="1800" b="0" baseline="0" dirty="0" err="1"/>
                        <a:t>the</a:t>
                      </a:r>
                      <a:r>
                        <a:rPr lang="nl-NL" sz="1800" b="0" baseline="0" dirty="0"/>
                        <a:t> </a:t>
                      </a:r>
                      <a:r>
                        <a:rPr lang="nl-NL" sz="1800" b="0" baseline="0" dirty="0" err="1"/>
                        <a:t>legal</a:t>
                      </a:r>
                      <a:r>
                        <a:rPr lang="nl-NL" sz="1800" b="0" baseline="0" dirty="0"/>
                        <a:t> domain</a:t>
                      </a:r>
                      <a:endParaRPr lang="nl-NL" sz="18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48714635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/>
                        <a:t>17:00</a:t>
                      </a:r>
                      <a:endParaRPr lang="nl-NL" sz="18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End</a:t>
                      </a:r>
                      <a:endParaRPr lang="nl-NL" sz="18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7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 </a:t>
            </a:r>
            <a:r>
              <a:rPr lang="nl-NL" dirty="0" err="1"/>
              <a:t>with</a:t>
            </a:r>
            <a:r>
              <a:rPr lang="nl-NL" dirty="0"/>
              <a:t> 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IV: </a:t>
            </a:r>
            <a:r>
              <a:rPr lang="en-US" dirty="0" smtClean="0"/>
              <a:t>Victor </a:t>
            </a:r>
            <a:r>
              <a:rPr lang="en-US" dirty="0"/>
              <a:t>C.W. </a:t>
            </a:r>
            <a:r>
              <a:rPr lang="en-US" dirty="0" smtClean="0"/>
              <a:t>Cheng and Hans Henseler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42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AAB0743-4F64-5FA8-9171-3CB2EB2521A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3414CC-A14F-84D2-B1F9-40DA6A5A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57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I Support Bots Still Need That Human Touch | CIO">
            <a:extLst>
              <a:ext uri="{FF2B5EF4-FFF2-40B4-BE49-F238E27FC236}">
                <a16:creationId xmlns:a16="http://schemas.microsoft.com/office/drawing/2014/main" id="{70FCD7B5-B6F7-714E-FB9D-B42D7475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1" b="7492"/>
          <a:stretch/>
        </p:blipFill>
        <p:spPr bwMode="auto">
          <a:xfrm>
            <a:off x="1143000" y="3271838"/>
            <a:ext cx="9906000" cy="361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5B0E11A-52EE-07F0-0204-FB4FE019A46A}"/>
              </a:ext>
            </a:extLst>
          </p:cNvPr>
          <p:cNvSpPr/>
          <p:nvPr/>
        </p:nvSpPr>
        <p:spPr>
          <a:xfrm rot="4500000">
            <a:off x="1871109" y="1110684"/>
            <a:ext cx="2625553" cy="2625553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AU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2DD5278-E275-50D9-F504-6FD91B035C3A}"/>
              </a:ext>
            </a:extLst>
          </p:cNvPr>
          <p:cNvSpPr/>
          <p:nvPr/>
        </p:nvSpPr>
        <p:spPr>
          <a:xfrm rot="4500000">
            <a:off x="789074" y="516345"/>
            <a:ext cx="2625553" cy="2625553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AU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773A-B951-257D-1467-D19FD1E09A27}"/>
              </a:ext>
            </a:extLst>
          </p:cNvPr>
          <p:cNvSpPr txBox="1"/>
          <p:nvPr/>
        </p:nvSpPr>
        <p:spPr>
          <a:xfrm>
            <a:off x="4414624" y="1601218"/>
            <a:ext cx="54955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HK" sz="2000" dirty="0">
                <a:solidFill>
                  <a:prstClr val="whit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IV: Hands-on with Retrieval Augmented Generation (RAG)</a:t>
            </a:r>
            <a:endParaRPr lang="zh-HK" alt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712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58C70C0-4CA7-2022-8D5E-CA6F81FB9A43}"/>
              </a:ext>
            </a:extLst>
          </p:cNvPr>
          <p:cNvGrpSpPr/>
          <p:nvPr/>
        </p:nvGrpSpPr>
        <p:grpSpPr>
          <a:xfrm>
            <a:off x="-2911782" y="2196470"/>
            <a:ext cx="13745841" cy="1198030"/>
            <a:chOff x="-2795738" y="4572060"/>
            <a:chExt cx="24416338" cy="2266000"/>
          </a:xfrm>
        </p:grpSpPr>
        <p:grpSp>
          <p:nvGrpSpPr>
            <p:cNvPr id="15" name="Group 2">
              <a:extLst>
                <a:ext uri="{FF2B5EF4-FFF2-40B4-BE49-F238E27FC236}">
                  <a16:creationId xmlns:a16="http://schemas.microsoft.com/office/drawing/2014/main" id="{4C94FB7E-89CB-E8AC-9D55-2917E3553607}"/>
                </a:ext>
              </a:extLst>
            </p:cNvPr>
            <p:cNvGrpSpPr/>
            <p:nvPr/>
          </p:nvGrpSpPr>
          <p:grpSpPr>
            <a:xfrm>
              <a:off x="-2795738" y="4572060"/>
              <a:ext cx="12502947" cy="2266000"/>
              <a:chOff x="0" y="0"/>
              <a:chExt cx="1931598" cy="350077"/>
            </a:xfrm>
          </p:grpSpPr>
          <p:sp>
            <p:nvSpPr>
              <p:cNvPr id="16" name="Freeform 3">
                <a:extLst>
                  <a:ext uri="{FF2B5EF4-FFF2-40B4-BE49-F238E27FC236}">
                    <a16:creationId xmlns:a16="http://schemas.microsoft.com/office/drawing/2014/main" id="{4143FBAA-4BE5-A234-00A1-400DBC2FC8D0}"/>
                  </a:ext>
                </a:extLst>
              </p:cNvPr>
              <p:cNvSpPr/>
              <p:nvPr/>
            </p:nvSpPr>
            <p:spPr>
              <a:xfrm>
                <a:off x="0" y="0"/>
                <a:ext cx="1931598" cy="350077"/>
              </a:xfrm>
              <a:custGeom>
                <a:avLst/>
                <a:gdLst/>
                <a:ahLst/>
                <a:cxnLst/>
                <a:rect l="l" t="t" r="r" b="b"/>
                <a:pathLst>
                  <a:path w="1931598" h="350077">
                    <a:moveTo>
                      <a:pt x="1728398" y="0"/>
                    </a:moveTo>
                    <a:lnTo>
                      <a:pt x="0" y="0"/>
                    </a:lnTo>
                    <a:lnTo>
                      <a:pt x="203200" y="350077"/>
                    </a:lnTo>
                    <a:lnTo>
                      <a:pt x="1931598" y="350077"/>
                    </a:lnTo>
                    <a:lnTo>
                      <a:pt x="172839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4307F">
                      <a:alpha val="100000"/>
                    </a:srgbClr>
                  </a:gs>
                  <a:gs pos="100000">
                    <a:srgbClr val="27AAE1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TextBox 4">
                <a:extLst>
                  <a:ext uri="{FF2B5EF4-FFF2-40B4-BE49-F238E27FC236}">
                    <a16:creationId xmlns:a16="http://schemas.microsoft.com/office/drawing/2014/main" id="{DBF9C6B3-8A7D-69E8-9C00-071DB12840DE}"/>
                  </a:ext>
                </a:extLst>
              </p:cNvPr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defTabSz="457200">
                  <a:lnSpc>
                    <a:spcPts val="2659"/>
                  </a:lnSpc>
                </a:pPr>
                <a:endParaRPr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6E8953DA-490A-B1BE-AA18-3E859A8EE6CD}"/>
                </a:ext>
              </a:extLst>
            </p:cNvPr>
            <p:cNvGrpSpPr/>
            <p:nvPr/>
          </p:nvGrpSpPr>
          <p:grpSpPr>
            <a:xfrm>
              <a:off x="8591630" y="4572060"/>
              <a:ext cx="13028970" cy="2266000"/>
              <a:chOff x="0" y="0"/>
              <a:chExt cx="2012864" cy="350077"/>
            </a:xfrm>
          </p:grpSpPr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048DECF6-2051-479B-CB10-0E813A123D8D}"/>
                  </a:ext>
                </a:extLst>
              </p:cNvPr>
              <p:cNvSpPr/>
              <p:nvPr/>
            </p:nvSpPr>
            <p:spPr>
              <a:xfrm>
                <a:off x="0" y="0"/>
                <a:ext cx="2012864" cy="350077"/>
              </a:xfrm>
              <a:custGeom>
                <a:avLst/>
                <a:gdLst/>
                <a:ahLst/>
                <a:cxnLst/>
                <a:rect l="l" t="t" r="r" b="b"/>
                <a:pathLst>
                  <a:path w="2012864" h="350077">
                    <a:moveTo>
                      <a:pt x="1809664" y="0"/>
                    </a:moveTo>
                    <a:lnTo>
                      <a:pt x="0" y="0"/>
                    </a:lnTo>
                    <a:lnTo>
                      <a:pt x="203200" y="350077"/>
                    </a:lnTo>
                    <a:lnTo>
                      <a:pt x="2012864" y="350077"/>
                    </a:lnTo>
                    <a:lnTo>
                      <a:pt x="18096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51FF"/>
                  </a:gs>
                  <a:gs pos="100000">
                    <a:srgbClr val="002060"/>
                  </a:gs>
                </a:gsLst>
                <a:lin ang="2100000"/>
              </a:gradFill>
            </p:spPr>
            <p:txBody>
              <a:bodyPr/>
              <a:lstStyle/>
              <a:p>
                <a:pPr defTabSz="457200"/>
                <a:endParaRPr lang="en-GB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984E4FA5-423C-D839-C56E-B202D76B6DBD}"/>
                  </a:ext>
                </a:extLst>
              </p:cNvPr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defTabSz="457200">
                  <a:lnSpc>
                    <a:spcPts val="2659"/>
                  </a:lnSpc>
                </a:pPr>
                <a:endParaRPr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C020B4-6170-7697-257E-8FE1621F299D}"/>
              </a:ext>
            </a:extLst>
          </p:cNvPr>
          <p:cNvGrpSpPr/>
          <p:nvPr/>
        </p:nvGrpSpPr>
        <p:grpSpPr>
          <a:xfrm>
            <a:off x="-2122421" y="3471968"/>
            <a:ext cx="13745841" cy="1198030"/>
            <a:chOff x="-2795738" y="4572060"/>
            <a:chExt cx="24416338" cy="2266000"/>
          </a:xfrm>
        </p:grpSpPr>
        <p:grpSp>
          <p:nvGrpSpPr>
            <p:cNvPr id="23" name="Group 2">
              <a:extLst>
                <a:ext uri="{FF2B5EF4-FFF2-40B4-BE49-F238E27FC236}">
                  <a16:creationId xmlns:a16="http://schemas.microsoft.com/office/drawing/2014/main" id="{5A207B4F-0292-E139-8862-489997248DEF}"/>
                </a:ext>
              </a:extLst>
            </p:cNvPr>
            <p:cNvGrpSpPr/>
            <p:nvPr/>
          </p:nvGrpSpPr>
          <p:grpSpPr>
            <a:xfrm>
              <a:off x="-2795738" y="4572060"/>
              <a:ext cx="12502947" cy="2266000"/>
              <a:chOff x="0" y="0"/>
              <a:chExt cx="1931598" cy="350077"/>
            </a:xfrm>
          </p:grpSpPr>
          <p:sp>
            <p:nvSpPr>
              <p:cNvPr id="27" name="Freeform 3">
                <a:extLst>
                  <a:ext uri="{FF2B5EF4-FFF2-40B4-BE49-F238E27FC236}">
                    <a16:creationId xmlns:a16="http://schemas.microsoft.com/office/drawing/2014/main" id="{B5F261AC-3350-472D-07FE-F8B4294E910D}"/>
                  </a:ext>
                </a:extLst>
              </p:cNvPr>
              <p:cNvSpPr/>
              <p:nvPr/>
            </p:nvSpPr>
            <p:spPr>
              <a:xfrm>
                <a:off x="0" y="0"/>
                <a:ext cx="1931598" cy="350077"/>
              </a:xfrm>
              <a:custGeom>
                <a:avLst/>
                <a:gdLst/>
                <a:ahLst/>
                <a:cxnLst/>
                <a:rect l="l" t="t" r="r" b="b"/>
                <a:pathLst>
                  <a:path w="1931598" h="350077">
                    <a:moveTo>
                      <a:pt x="1728398" y="0"/>
                    </a:moveTo>
                    <a:lnTo>
                      <a:pt x="0" y="0"/>
                    </a:lnTo>
                    <a:lnTo>
                      <a:pt x="203200" y="350077"/>
                    </a:lnTo>
                    <a:lnTo>
                      <a:pt x="1931598" y="350077"/>
                    </a:lnTo>
                    <a:lnTo>
                      <a:pt x="172839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4307F">
                      <a:alpha val="100000"/>
                    </a:srgbClr>
                  </a:gs>
                  <a:gs pos="100000">
                    <a:srgbClr val="27AAE1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TextBox 4">
                <a:extLst>
                  <a:ext uri="{FF2B5EF4-FFF2-40B4-BE49-F238E27FC236}">
                    <a16:creationId xmlns:a16="http://schemas.microsoft.com/office/drawing/2014/main" id="{9C989390-C92F-391B-B393-94D579C7869B}"/>
                  </a:ext>
                </a:extLst>
              </p:cNvPr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defTabSz="457200">
                  <a:lnSpc>
                    <a:spcPts val="2659"/>
                  </a:lnSpc>
                </a:pPr>
                <a:endParaRPr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4" name="Group 11">
              <a:extLst>
                <a:ext uri="{FF2B5EF4-FFF2-40B4-BE49-F238E27FC236}">
                  <a16:creationId xmlns:a16="http://schemas.microsoft.com/office/drawing/2014/main" id="{0BAAD5D0-B5FF-4BDE-E095-9BA1A3BFDCDD}"/>
                </a:ext>
              </a:extLst>
            </p:cNvPr>
            <p:cNvGrpSpPr/>
            <p:nvPr/>
          </p:nvGrpSpPr>
          <p:grpSpPr>
            <a:xfrm>
              <a:off x="8591630" y="4572060"/>
              <a:ext cx="13028970" cy="2266000"/>
              <a:chOff x="0" y="0"/>
              <a:chExt cx="2012864" cy="35007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DA8D16C6-269B-1155-8602-8B666D938675}"/>
                  </a:ext>
                </a:extLst>
              </p:cNvPr>
              <p:cNvSpPr/>
              <p:nvPr/>
            </p:nvSpPr>
            <p:spPr>
              <a:xfrm>
                <a:off x="0" y="0"/>
                <a:ext cx="2012864" cy="350077"/>
              </a:xfrm>
              <a:custGeom>
                <a:avLst/>
                <a:gdLst/>
                <a:ahLst/>
                <a:cxnLst/>
                <a:rect l="l" t="t" r="r" b="b"/>
                <a:pathLst>
                  <a:path w="2012864" h="350077">
                    <a:moveTo>
                      <a:pt x="1809664" y="0"/>
                    </a:moveTo>
                    <a:lnTo>
                      <a:pt x="0" y="0"/>
                    </a:lnTo>
                    <a:lnTo>
                      <a:pt x="203200" y="350077"/>
                    </a:lnTo>
                    <a:lnTo>
                      <a:pt x="2012864" y="350077"/>
                    </a:lnTo>
                    <a:lnTo>
                      <a:pt x="18096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51FF"/>
                  </a:gs>
                  <a:gs pos="100000">
                    <a:srgbClr val="002060"/>
                  </a:gs>
                </a:gsLst>
                <a:lin ang="2100000"/>
              </a:gradFill>
            </p:spPr>
            <p:txBody>
              <a:bodyPr/>
              <a:lstStyle/>
              <a:p>
                <a:pPr defTabSz="457200"/>
                <a:endParaRPr lang="en-GB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C8F95A61-3D65-D0CC-7C59-F7E57F3C78F8}"/>
                  </a:ext>
                </a:extLst>
              </p:cNvPr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defTabSz="457200">
                  <a:lnSpc>
                    <a:spcPts val="2659"/>
                  </a:lnSpc>
                </a:pPr>
                <a:endParaRPr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9146C6-0FF9-A139-EFBC-3821ED2D91C0}"/>
              </a:ext>
            </a:extLst>
          </p:cNvPr>
          <p:cNvGrpSpPr/>
          <p:nvPr/>
        </p:nvGrpSpPr>
        <p:grpSpPr>
          <a:xfrm>
            <a:off x="-1320385" y="4747466"/>
            <a:ext cx="13745841" cy="1198030"/>
            <a:chOff x="-2795738" y="4572060"/>
            <a:chExt cx="24416338" cy="2266000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76E76FED-F375-5D82-0C24-079844D7326A}"/>
                </a:ext>
              </a:extLst>
            </p:cNvPr>
            <p:cNvGrpSpPr/>
            <p:nvPr/>
          </p:nvGrpSpPr>
          <p:grpSpPr>
            <a:xfrm>
              <a:off x="-2795738" y="4572060"/>
              <a:ext cx="12502947" cy="2266000"/>
              <a:chOff x="0" y="0"/>
              <a:chExt cx="1931598" cy="350077"/>
            </a:xfrm>
          </p:grpSpPr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8EB27DD1-CEA0-B3E9-93BC-F25E269CCB6A}"/>
                  </a:ext>
                </a:extLst>
              </p:cNvPr>
              <p:cNvSpPr/>
              <p:nvPr/>
            </p:nvSpPr>
            <p:spPr>
              <a:xfrm>
                <a:off x="0" y="0"/>
                <a:ext cx="1931598" cy="350077"/>
              </a:xfrm>
              <a:custGeom>
                <a:avLst/>
                <a:gdLst/>
                <a:ahLst/>
                <a:cxnLst/>
                <a:rect l="l" t="t" r="r" b="b"/>
                <a:pathLst>
                  <a:path w="1931598" h="350077">
                    <a:moveTo>
                      <a:pt x="1728398" y="0"/>
                    </a:moveTo>
                    <a:lnTo>
                      <a:pt x="0" y="0"/>
                    </a:lnTo>
                    <a:lnTo>
                      <a:pt x="203200" y="350077"/>
                    </a:lnTo>
                    <a:lnTo>
                      <a:pt x="1931598" y="350077"/>
                    </a:lnTo>
                    <a:lnTo>
                      <a:pt x="172839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4307F">
                      <a:alpha val="100000"/>
                    </a:srgbClr>
                  </a:gs>
                  <a:gs pos="100000">
                    <a:srgbClr val="27AAE1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TextBox 4">
                <a:extLst>
                  <a:ext uri="{FF2B5EF4-FFF2-40B4-BE49-F238E27FC236}">
                    <a16:creationId xmlns:a16="http://schemas.microsoft.com/office/drawing/2014/main" id="{4D603AD8-96E6-1B6A-E496-B502721DFB52}"/>
                  </a:ext>
                </a:extLst>
              </p:cNvPr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defTabSz="457200">
                  <a:lnSpc>
                    <a:spcPts val="2659"/>
                  </a:lnSpc>
                </a:pPr>
                <a:endParaRPr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31" name="Group 11">
              <a:extLst>
                <a:ext uri="{FF2B5EF4-FFF2-40B4-BE49-F238E27FC236}">
                  <a16:creationId xmlns:a16="http://schemas.microsoft.com/office/drawing/2014/main" id="{5FA96FA9-2F2E-636F-4529-91B77A03A206}"/>
                </a:ext>
              </a:extLst>
            </p:cNvPr>
            <p:cNvGrpSpPr/>
            <p:nvPr/>
          </p:nvGrpSpPr>
          <p:grpSpPr>
            <a:xfrm>
              <a:off x="8591630" y="4572060"/>
              <a:ext cx="13028970" cy="2266000"/>
              <a:chOff x="0" y="0"/>
              <a:chExt cx="2012864" cy="350077"/>
            </a:xfrm>
          </p:grpSpPr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A9CDFCAF-5608-FDC3-C920-17EFC68326D9}"/>
                  </a:ext>
                </a:extLst>
              </p:cNvPr>
              <p:cNvSpPr/>
              <p:nvPr/>
            </p:nvSpPr>
            <p:spPr>
              <a:xfrm>
                <a:off x="0" y="0"/>
                <a:ext cx="2012864" cy="350077"/>
              </a:xfrm>
              <a:custGeom>
                <a:avLst/>
                <a:gdLst/>
                <a:ahLst/>
                <a:cxnLst/>
                <a:rect l="l" t="t" r="r" b="b"/>
                <a:pathLst>
                  <a:path w="2012864" h="350077">
                    <a:moveTo>
                      <a:pt x="1809664" y="0"/>
                    </a:moveTo>
                    <a:lnTo>
                      <a:pt x="0" y="0"/>
                    </a:lnTo>
                    <a:lnTo>
                      <a:pt x="203200" y="350077"/>
                    </a:lnTo>
                    <a:lnTo>
                      <a:pt x="2012864" y="350077"/>
                    </a:lnTo>
                    <a:lnTo>
                      <a:pt x="18096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51FF"/>
                  </a:gs>
                  <a:gs pos="100000">
                    <a:srgbClr val="002060"/>
                  </a:gs>
                </a:gsLst>
                <a:lin ang="2100000"/>
              </a:gradFill>
            </p:spPr>
            <p:txBody>
              <a:bodyPr/>
              <a:lstStyle/>
              <a:p>
                <a:pPr defTabSz="457200"/>
                <a:endParaRPr lang="en-GB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TextBox 13">
                <a:extLst>
                  <a:ext uri="{FF2B5EF4-FFF2-40B4-BE49-F238E27FC236}">
                    <a16:creationId xmlns:a16="http://schemas.microsoft.com/office/drawing/2014/main" id="{623E408A-F3F3-4433-FA24-D8CCA6515113}"/>
                  </a:ext>
                </a:extLst>
              </p:cNvPr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defTabSz="457200">
                  <a:lnSpc>
                    <a:spcPts val="2659"/>
                  </a:lnSpc>
                </a:pPr>
                <a:endParaRPr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FC6EF4-34F8-6314-EA65-B965B9F5F3B8}"/>
              </a:ext>
            </a:extLst>
          </p:cNvPr>
          <p:cNvGrpSpPr/>
          <p:nvPr/>
        </p:nvGrpSpPr>
        <p:grpSpPr>
          <a:xfrm>
            <a:off x="-3682249" y="900651"/>
            <a:ext cx="13745841" cy="1198030"/>
            <a:chOff x="-2795738" y="4572060"/>
            <a:chExt cx="24416338" cy="2266000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87A4302D-B980-0EA8-93BC-152AEDCD5E6F}"/>
                </a:ext>
              </a:extLst>
            </p:cNvPr>
            <p:cNvGrpSpPr/>
            <p:nvPr/>
          </p:nvGrpSpPr>
          <p:grpSpPr>
            <a:xfrm>
              <a:off x="-2795738" y="4572060"/>
              <a:ext cx="12502947" cy="2266000"/>
              <a:chOff x="0" y="0"/>
              <a:chExt cx="1931598" cy="350077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833F1662-18AE-BB73-3B15-52C08395A25D}"/>
                  </a:ext>
                </a:extLst>
              </p:cNvPr>
              <p:cNvSpPr/>
              <p:nvPr/>
            </p:nvSpPr>
            <p:spPr>
              <a:xfrm>
                <a:off x="0" y="0"/>
                <a:ext cx="1931598" cy="350077"/>
              </a:xfrm>
              <a:custGeom>
                <a:avLst/>
                <a:gdLst/>
                <a:ahLst/>
                <a:cxnLst/>
                <a:rect l="l" t="t" r="r" b="b"/>
                <a:pathLst>
                  <a:path w="1931598" h="350077">
                    <a:moveTo>
                      <a:pt x="1728398" y="0"/>
                    </a:moveTo>
                    <a:lnTo>
                      <a:pt x="0" y="0"/>
                    </a:lnTo>
                    <a:lnTo>
                      <a:pt x="203200" y="350077"/>
                    </a:lnTo>
                    <a:lnTo>
                      <a:pt x="1931598" y="350077"/>
                    </a:lnTo>
                    <a:lnTo>
                      <a:pt x="172839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4307F">
                      <a:alpha val="100000"/>
                    </a:srgbClr>
                  </a:gs>
                  <a:gs pos="100000">
                    <a:srgbClr val="27AAE1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47DA97D6-3DDB-1089-C76F-85C16437CB83}"/>
                  </a:ext>
                </a:extLst>
              </p:cNvPr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defTabSz="457200">
                  <a:lnSpc>
                    <a:spcPts val="2659"/>
                  </a:lnSpc>
                </a:pPr>
                <a:endParaRPr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" name="Group 11">
              <a:extLst>
                <a:ext uri="{FF2B5EF4-FFF2-40B4-BE49-F238E27FC236}">
                  <a16:creationId xmlns:a16="http://schemas.microsoft.com/office/drawing/2014/main" id="{2211B2FA-0616-6E68-E152-3491D03E42C0}"/>
                </a:ext>
              </a:extLst>
            </p:cNvPr>
            <p:cNvGrpSpPr/>
            <p:nvPr/>
          </p:nvGrpSpPr>
          <p:grpSpPr>
            <a:xfrm>
              <a:off x="8591630" y="4572060"/>
              <a:ext cx="13028970" cy="2266000"/>
              <a:chOff x="0" y="0"/>
              <a:chExt cx="2012864" cy="350077"/>
            </a:xfrm>
          </p:grpSpPr>
          <p:sp>
            <p:nvSpPr>
              <p:cNvPr id="8" name="Freeform 12">
                <a:extLst>
                  <a:ext uri="{FF2B5EF4-FFF2-40B4-BE49-F238E27FC236}">
                    <a16:creationId xmlns:a16="http://schemas.microsoft.com/office/drawing/2014/main" id="{F3324378-D3A6-031C-4B20-B15A63D0DF7B}"/>
                  </a:ext>
                </a:extLst>
              </p:cNvPr>
              <p:cNvSpPr/>
              <p:nvPr/>
            </p:nvSpPr>
            <p:spPr>
              <a:xfrm>
                <a:off x="0" y="0"/>
                <a:ext cx="2012864" cy="350077"/>
              </a:xfrm>
              <a:custGeom>
                <a:avLst/>
                <a:gdLst/>
                <a:ahLst/>
                <a:cxnLst/>
                <a:rect l="l" t="t" r="r" b="b"/>
                <a:pathLst>
                  <a:path w="2012864" h="350077">
                    <a:moveTo>
                      <a:pt x="1809664" y="0"/>
                    </a:moveTo>
                    <a:lnTo>
                      <a:pt x="0" y="0"/>
                    </a:lnTo>
                    <a:lnTo>
                      <a:pt x="203200" y="350077"/>
                    </a:lnTo>
                    <a:lnTo>
                      <a:pt x="2012864" y="350077"/>
                    </a:lnTo>
                    <a:lnTo>
                      <a:pt x="18096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251FF"/>
                  </a:gs>
                  <a:gs pos="100000">
                    <a:srgbClr val="002060"/>
                  </a:gs>
                </a:gsLst>
                <a:lin ang="2100000"/>
              </a:gradFill>
            </p:spPr>
            <p:txBody>
              <a:bodyPr/>
              <a:lstStyle/>
              <a:p>
                <a:pPr defTabSz="457200"/>
                <a:endParaRPr lang="en-GB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301CE8AC-30F7-B333-9F8B-F1C735DCBCA5}"/>
                  </a:ext>
                </a:extLst>
              </p:cNvPr>
              <p:cNvSpPr txBox="1"/>
              <p:nvPr/>
            </p:nvSpPr>
            <p:spPr>
              <a:xfrm>
                <a:off x="101600" y="-57150"/>
                <a:ext cx="609600" cy="666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 defTabSz="457200">
                  <a:lnSpc>
                    <a:spcPts val="2659"/>
                  </a:lnSpc>
                </a:pPr>
                <a:endParaRPr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378685-7536-FEDE-5AF3-1413DF3C7008}"/>
              </a:ext>
            </a:extLst>
          </p:cNvPr>
          <p:cNvSpPr txBox="1"/>
          <p:nvPr/>
        </p:nvSpPr>
        <p:spPr>
          <a:xfrm>
            <a:off x="3376100" y="965776"/>
            <a:ext cx="60674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altLang="zh-TW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GGML/GGUF models </a:t>
            </a:r>
            <a:r>
              <a:rPr lang="en-US" altLang="zh-TW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a good choice if no good GPU, but good CPU &amp; 16GB RAM required 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for CPU</a:t>
            </a:r>
            <a:r>
              <a:rPr lang="zh-TW" altLang="en-US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7824D6-70E2-DB8E-2787-1A48E1EAA097}"/>
              </a:ext>
            </a:extLst>
          </p:cNvPr>
          <p:cNvSpPr txBox="1"/>
          <p:nvPr/>
        </p:nvSpPr>
        <p:spPr>
          <a:xfrm>
            <a:off x="1239708" y="2376590"/>
            <a:ext cx="2221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HK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GPU card</a:t>
            </a:r>
          </a:p>
          <a:p>
            <a:pPr defTabSz="457200"/>
            <a:r>
              <a:rPr lang="en-US" altLang="zh-HK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4GB or 6GB VRAM)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AC22CD-6C25-B1AD-2798-667E184B0A8B}"/>
              </a:ext>
            </a:extLst>
          </p:cNvPr>
          <p:cNvSpPr txBox="1"/>
          <p:nvPr/>
        </p:nvSpPr>
        <p:spPr>
          <a:xfrm>
            <a:off x="1239708" y="3706429"/>
            <a:ext cx="2621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HK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Larger GPU card</a:t>
            </a:r>
          </a:p>
          <a:p>
            <a:pPr defTabSz="457200"/>
            <a:r>
              <a:rPr lang="en-US" altLang="zh-HK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16GB VRAM)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0D9DFF-4603-9FC7-CD81-A184C2B5EEE0}"/>
              </a:ext>
            </a:extLst>
          </p:cNvPr>
          <p:cNvSpPr txBox="1"/>
          <p:nvPr/>
        </p:nvSpPr>
        <p:spPr>
          <a:xfrm>
            <a:off x="1237264" y="4977469"/>
            <a:ext cx="4082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HK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Huge GPU </a:t>
            </a:r>
          </a:p>
          <a:p>
            <a:pPr defTabSz="457200"/>
            <a:r>
              <a:rPr lang="en-US" altLang="zh-HK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V100 36GB, A100 40GB/80GB)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1F77F6-85A9-9ED5-1A01-880A2A4AF942}"/>
              </a:ext>
            </a:extLst>
          </p:cNvPr>
          <p:cNvSpPr txBox="1"/>
          <p:nvPr/>
        </p:nvSpPr>
        <p:spPr>
          <a:xfrm>
            <a:off x="4017676" y="2364692"/>
            <a:ext cx="63233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 load part of the model weights/layers to GPU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increase the word generation speed, compared to no off loading.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E4CDB5-8290-286E-374E-6A5D4DF116AF}"/>
              </a:ext>
            </a:extLst>
          </p:cNvPr>
          <p:cNvSpPr txBox="1"/>
          <p:nvPr/>
        </p:nvSpPr>
        <p:spPr>
          <a:xfrm>
            <a:off x="4658645" y="3649921"/>
            <a:ext cx="62936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consider GPTQ models which are optimized for GPU execution and usually have slightly smaller sizes compared with GGML/GGUF models.</a:t>
            </a:r>
            <a:endParaRPr lang="en-US" altLang="zh-TW" sz="1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E36A40-75C8-8139-8A72-17450361F906}"/>
              </a:ext>
            </a:extLst>
          </p:cNvPr>
          <p:cNvSpPr txBox="1"/>
          <p:nvPr/>
        </p:nvSpPr>
        <p:spPr>
          <a:xfrm>
            <a:off x="5630333" y="4801065"/>
            <a:ext cx="54391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altLang="zh-HK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original models (no quantization) say 13B (26GB) or 30B (60GB) models, or </a:t>
            </a:r>
          </a:p>
          <a:p>
            <a:pPr marL="342900" indent="-342900" defTabSz="457200">
              <a:buFontTx/>
              <a:buAutoNum type="arabicPeriod"/>
            </a:pPr>
            <a:r>
              <a:rPr lang="en-US" altLang="zh-HK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Larger size models* (with quantization) say 70B models (36GB with 4bit quantization).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777068-26F4-83DD-75AF-91BC483C1545}"/>
              </a:ext>
            </a:extLst>
          </p:cNvPr>
          <p:cNvSpPr txBox="1"/>
          <p:nvPr/>
        </p:nvSpPr>
        <p:spPr>
          <a:xfrm>
            <a:off x="5899150" y="5957350"/>
            <a:ext cx="8056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HK" sz="14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Option 2 usually gives better performance.</a:t>
            </a:r>
            <a:endParaRPr lang="zh-HK" altLang="en-US" sz="1400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044462-E40C-41F9-0684-6D3921535219}"/>
              </a:ext>
            </a:extLst>
          </p:cNvPr>
          <p:cNvSpPr txBox="1"/>
          <p:nvPr/>
        </p:nvSpPr>
        <p:spPr>
          <a:xfrm>
            <a:off x="1237264" y="1308333"/>
            <a:ext cx="2221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HK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GPU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0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F5B3-0BF1-AA6D-43E7-EFF457F5A52F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Background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4AE187-79DE-854A-AB8B-58A422915E12}"/>
              </a:ext>
            </a:extLst>
          </p:cNvPr>
          <p:cNvSpPr txBox="1">
            <a:spLocks/>
          </p:cNvSpPr>
          <p:nvPr/>
        </p:nvSpPr>
        <p:spPr>
          <a:xfrm>
            <a:off x="1663700" y="1571625"/>
            <a:ext cx="9093200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LLMs are pretrained with public domain information.</a:t>
            </a:r>
          </a:p>
          <a:p>
            <a:pPr>
              <a:lnSpc>
                <a:spcPct val="110000"/>
              </a:lnSpc>
            </a:pPr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information may not be up-to-date and less accurate.</a:t>
            </a:r>
          </a:p>
          <a:p>
            <a:pPr>
              <a:lnSpc>
                <a:spcPct val="110000"/>
              </a:lnSpc>
            </a:pPr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new/unseen information after pretraining is difficult.</a:t>
            </a:r>
          </a:p>
          <a:p>
            <a:pPr>
              <a:lnSpc>
                <a:spcPct val="110000"/>
              </a:lnSpc>
            </a:pPr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“Hallucination” may happen and hard to detect</a:t>
            </a:r>
          </a:p>
          <a:p>
            <a:pPr>
              <a:lnSpc>
                <a:spcPct val="110000"/>
              </a:lnSpc>
            </a:pPr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Resolution: 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 tuning with new information or new tasks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 the new information to the LLM input prompts (known as context) and instruct LLMs to respond based on the context, known as retrieval augmented generation (RAG).</a:t>
            </a:r>
          </a:p>
          <a:p>
            <a:pPr>
              <a:lnSpc>
                <a:spcPct val="110000"/>
              </a:lnSpc>
            </a:pPr>
            <a:r>
              <a:rPr lang="en-US" altLang="zh-HK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regarded as open book Q&amp;A</a:t>
            </a:r>
          </a:p>
          <a:p>
            <a:pPr>
              <a:lnSpc>
                <a:spcPct val="110000"/>
              </a:lnSpc>
            </a:pPr>
            <a:endParaRPr lang="zh-HK" altLang="en-US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5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F5B3-0BF1-AA6D-43E7-EFF457F5A52F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Background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4AE187-79DE-854A-AB8B-58A422915E12}"/>
              </a:ext>
            </a:extLst>
          </p:cNvPr>
          <p:cNvSpPr txBox="1">
            <a:spLocks/>
          </p:cNvSpPr>
          <p:nvPr/>
        </p:nvSpPr>
        <p:spPr>
          <a:xfrm>
            <a:off x="1663700" y="1571625"/>
            <a:ext cx="9093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 </a:t>
            </a:r>
            <a:r>
              <a:rPr lang="en-US" altLang="zh-HK" sz="240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up-to-date 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private information to be analyzed or processed by LLMs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Hallucination is less probable (still be possible)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of information can be identified and hence LLM’s responses can be checked (but still need manual efforts), hence verifiable.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training or fine-tuning, thus low cost and time saving.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RAG has 2 stages: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Retrieval stage: search for relevant information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Generation stage: Generate answers to the user questions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F5B3-0BF1-AA6D-43E7-EFF457F5A52F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Large information sources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4AE187-79DE-854A-AB8B-58A422915E12}"/>
              </a:ext>
            </a:extLst>
          </p:cNvPr>
          <p:cNvSpPr txBox="1">
            <a:spLocks/>
          </p:cNvSpPr>
          <p:nvPr/>
        </p:nvSpPr>
        <p:spPr>
          <a:xfrm>
            <a:off x="1663700" y="1571625"/>
            <a:ext cx="9093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pass huge size passages/documents to LLMs, due to limited context length they can handle, e.g. GPT4: 32K tokens, Llama 2: 4K tokens. 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LLMs only accept text format information. 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too many documents or the document is too large, split them into individual overlapping chunks of text.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Hence, </a:t>
            </a:r>
          </a:p>
          <a:p>
            <a:pPr lvl="1">
              <a:lnSpc>
                <a:spcPct val="100000"/>
              </a:lnSpc>
            </a:pPr>
            <a:r>
              <a:rPr lang="en-US" altLang="zh-HK" sz="2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1: Identify relevant chunks of text.</a:t>
            </a:r>
          </a:p>
          <a:p>
            <a:pPr lvl="1">
              <a:lnSpc>
                <a:spcPct val="100000"/>
              </a:lnSpc>
            </a:pPr>
            <a:r>
              <a:rPr lang="en-US" altLang="zh-HK" sz="2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2: Create a prompt to include the relevant chunks together with the user query and send to the LLM.</a:t>
            </a:r>
            <a:endParaRPr lang="zh-HK" altLang="en-US" sz="22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E1C223-2C4A-375A-E45B-44951D70A8E0}"/>
              </a:ext>
            </a:extLst>
          </p:cNvPr>
          <p:cNvSpPr/>
          <p:nvPr/>
        </p:nvSpPr>
        <p:spPr>
          <a:xfrm>
            <a:off x="1851220" y="1776522"/>
            <a:ext cx="1208049" cy="14654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HK" altLang="en-US" sz="1463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912B1-5590-A98B-7700-90F5EAFB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13" y="1863078"/>
            <a:ext cx="1065422" cy="13311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1547F4-D97E-7EAD-752B-46F2846DCD84}"/>
              </a:ext>
            </a:extLst>
          </p:cNvPr>
          <p:cNvSpPr/>
          <p:nvPr/>
        </p:nvSpPr>
        <p:spPr>
          <a:xfrm>
            <a:off x="4685603" y="1794164"/>
            <a:ext cx="442448" cy="9422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HK" altLang="en-US" sz="1463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C9124-02F2-1E4B-C3B0-059D96491CED}"/>
              </a:ext>
            </a:extLst>
          </p:cNvPr>
          <p:cNvSpPr txBox="1"/>
          <p:nvPr/>
        </p:nvSpPr>
        <p:spPr>
          <a:xfrm>
            <a:off x="1922193" y="3297997"/>
            <a:ext cx="1041942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repository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A7C43-FB7C-44CD-19F7-8E52F04D6C75}"/>
              </a:ext>
            </a:extLst>
          </p:cNvPr>
          <p:cNvSpPr/>
          <p:nvPr/>
        </p:nvSpPr>
        <p:spPr>
          <a:xfrm>
            <a:off x="4809428" y="1917989"/>
            <a:ext cx="442448" cy="9422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HK" altLang="en-US" sz="1463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93848E-A3F0-64DC-3C5E-DBABFD0A5D4B}"/>
              </a:ext>
            </a:extLst>
          </p:cNvPr>
          <p:cNvSpPr/>
          <p:nvPr/>
        </p:nvSpPr>
        <p:spPr>
          <a:xfrm>
            <a:off x="4933253" y="2041814"/>
            <a:ext cx="442448" cy="9422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HK" altLang="en-US" sz="1463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970332-64EC-8772-BA1C-13EBFE7A98F6}"/>
              </a:ext>
            </a:extLst>
          </p:cNvPr>
          <p:cNvSpPr/>
          <p:nvPr/>
        </p:nvSpPr>
        <p:spPr>
          <a:xfrm>
            <a:off x="5057078" y="2165639"/>
            <a:ext cx="442448" cy="9422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HK" altLang="en-US" sz="1463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57805-EBBC-D165-708A-6BCFBEE65D6B}"/>
              </a:ext>
            </a:extLst>
          </p:cNvPr>
          <p:cNvSpPr/>
          <p:nvPr/>
        </p:nvSpPr>
        <p:spPr>
          <a:xfrm>
            <a:off x="5180903" y="2289464"/>
            <a:ext cx="442448" cy="9422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HK" altLang="en-US" sz="1463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FEE30E-4950-2CCD-B749-075FBFA48A09}"/>
              </a:ext>
            </a:extLst>
          </p:cNvPr>
          <p:cNvSpPr/>
          <p:nvPr/>
        </p:nvSpPr>
        <p:spPr>
          <a:xfrm>
            <a:off x="5304728" y="2413289"/>
            <a:ext cx="442448" cy="9422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HK" altLang="en-US" sz="1463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3EC711-91C8-93A0-DF6C-4AD8E2BFCC04}"/>
              </a:ext>
            </a:extLst>
          </p:cNvPr>
          <p:cNvCxnSpPr/>
          <p:nvPr/>
        </p:nvCxnSpPr>
        <p:spPr>
          <a:xfrm>
            <a:off x="3158933" y="2447325"/>
            <a:ext cx="115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3B6B99-EB8E-4602-8125-E279BBAFED66}"/>
              </a:ext>
            </a:extLst>
          </p:cNvPr>
          <p:cNvSpPr txBox="1"/>
          <p:nvPr/>
        </p:nvSpPr>
        <p:spPr>
          <a:xfrm>
            <a:off x="3183093" y="2571150"/>
            <a:ext cx="1411906" cy="1217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text and split the text into overlapping chunks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B665A-60D2-536E-37CF-397095917678}"/>
              </a:ext>
            </a:extLst>
          </p:cNvPr>
          <p:cNvSpPr/>
          <p:nvPr/>
        </p:nvSpPr>
        <p:spPr>
          <a:xfrm>
            <a:off x="6592807" y="2082646"/>
            <a:ext cx="1671638" cy="729359"/>
          </a:xfrm>
          <a:prstGeom prst="rect">
            <a:avLst/>
          </a:prstGeom>
          <a:solidFill>
            <a:srgbClr val="AAE6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Model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490F19-0779-BF52-76DB-125E13A2B86B}"/>
              </a:ext>
            </a:extLst>
          </p:cNvPr>
          <p:cNvCxnSpPr>
            <a:cxnSpLocks/>
          </p:cNvCxnSpPr>
          <p:nvPr/>
        </p:nvCxnSpPr>
        <p:spPr>
          <a:xfrm>
            <a:off x="5937443" y="2447324"/>
            <a:ext cx="582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B008C6-1B6C-523E-99F1-27C6E6B2ED2A}"/>
              </a:ext>
            </a:extLst>
          </p:cNvPr>
          <p:cNvCxnSpPr/>
          <p:nvPr/>
        </p:nvCxnSpPr>
        <p:spPr>
          <a:xfrm>
            <a:off x="8382233" y="2447324"/>
            <a:ext cx="62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C33127-3443-596D-1E23-93AB0D8C6828}"/>
              </a:ext>
            </a:extLst>
          </p:cNvPr>
          <p:cNvSpPr txBox="1"/>
          <p:nvPr/>
        </p:nvSpPr>
        <p:spPr>
          <a:xfrm>
            <a:off x="7646829" y="1358451"/>
            <a:ext cx="1463249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chunk is represented by a vector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3AF36C3D-51F7-AE9A-6578-5BC2E99718E3}"/>
              </a:ext>
            </a:extLst>
          </p:cNvPr>
          <p:cNvSpPr/>
          <p:nvPr/>
        </p:nvSpPr>
        <p:spPr>
          <a:xfrm>
            <a:off x="9406055" y="1978672"/>
            <a:ext cx="961908" cy="869234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HK" altLang="en-US" sz="1463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C9126A-9C0C-BD9F-6D72-08EABDB68FC0}"/>
              </a:ext>
            </a:extLst>
          </p:cNvPr>
          <p:cNvSpPr txBox="1"/>
          <p:nvPr/>
        </p:nvSpPr>
        <p:spPr>
          <a:xfrm>
            <a:off x="9490153" y="2275925"/>
            <a:ext cx="821479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store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C33635-8B27-8E47-86CB-BE83B27056D2}"/>
              </a:ext>
            </a:extLst>
          </p:cNvPr>
          <p:cNvSpPr txBox="1"/>
          <p:nvPr/>
        </p:nvSpPr>
        <p:spPr>
          <a:xfrm>
            <a:off x="6350445" y="2880160"/>
            <a:ext cx="245234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sentence-transformer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37BC0A-D39E-78BB-9214-2C56A118DF4A}"/>
              </a:ext>
            </a:extLst>
          </p:cNvPr>
          <p:cNvSpPr txBox="1"/>
          <p:nvPr/>
        </p:nvSpPr>
        <p:spPr>
          <a:xfrm>
            <a:off x="9345225" y="1369847"/>
            <a:ext cx="1666353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FAISS, Chroma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452B193-4202-312C-0851-98B03D95A29A}"/>
              </a:ext>
            </a:extLst>
          </p:cNvPr>
          <p:cNvSpPr/>
          <p:nvPr/>
        </p:nvSpPr>
        <p:spPr>
          <a:xfrm>
            <a:off x="6202748" y="5136777"/>
            <a:ext cx="961908" cy="869234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HK" altLang="en-US" sz="1463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DCD4A1-7FB8-4334-5D72-AE29963AED9A}"/>
              </a:ext>
            </a:extLst>
          </p:cNvPr>
          <p:cNvSpPr txBox="1"/>
          <p:nvPr/>
        </p:nvSpPr>
        <p:spPr>
          <a:xfrm>
            <a:off x="6255711" y="5409732"/>
            <a:ext cx="855983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store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008F2F-4689-2272-F74D-EB3843E87FFC}"/>
              </a:ext>
            </a:extLst>
          </p:cNvPr>
          <p:cNvCxnSpPr>
            <a:cxnSpLocks/>
          </p:cNvCxnSpPr>
          <p:nvPr/>
        </p:nvCxnSpPr>
        <p:spPr>
          <a:xfrm>
            <a:off x="1790817" y="3917022"/>
            <a:ext cx="8576609" cy="1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485894D-C23C-082F-529B-64CCD9FB336B}"/>
              </a:ext>
            </a:extLst>
          </p:cNvPr>
          <p:cNvSpPr/>
          <p:nvPr/>
        </p:nvSpPr>
        <p:spPr>
          <a:xfrm>
            <a:off x="3580237" y="4169829"/>
            <a:ext cx="1671638" cy="729359"/>
          </a:xfrm>
          <a:prstGeom prst="rect">
            <a:avLst/>
          </a:prstGeom>
          <a:solidFill>
            <a:srgbClr val="AAE6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Model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8B6F8-AA78-F18D-F7B1-E21D56D6C855}"/>
              </a:ext>
            </a:extLst>
          </p:cNvPr>
          <p:cNvSpPr txBox="1"/>
          <p:nvPr/>
        </p:nvSpPr>
        <p:spPr>
          <a:xfrm>
            <a:off x="1790816" y="4344098"/>
            <a:ext cx="118539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query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4EC403-9490-DAE7-596C-70D2F726F94E}"/>
              </a:ext>
            </a:extLst>
          </p:cNvPr>
          <p:cNvCxnSpPr>
            <a:cxnSpLocks/>
          </p:cNvCxnSpPr>
          <p:nvPr/>
        </p:nvCxnSpPr>
        <p:spPr>
          <a:xfrm>
            <a:off x="2823698" y="4519128"/>
            <a:ext cx="647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EF25F0-CEFC-8FD0-5170-F66FFD3403AD}"/>
              </a:ext>
            </a:extLst>
          </p:cNvPr>
          <p:cNvCxnSpPr/>
          <p:nvPr/>
        </p:nvCxnSpPr>
        <p:spPr>
          <a:xfrm>
            <a:off x="5348520" y="4519128"/>
            <a:ext cx="62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390FF39-2428-CA74-58A1-C4F533236390}"/>
              </a:ext>
            </a:extLst>
          </p:cNvPr>
          <p:cNvSpPr txBox="1"/>
          <p:nvPr/>
        </p:nvSpPr>
        <p:spPr>
          <a:xfrm>
            <a:off x="6020958" y="4369089"/>
            <a:ext cx="126188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vector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BA4B2E-5B89-3300-3009-64B513CD2D29}"/>
              </a:ext>
            </a:extLst>
          </p:cNvPr>
          <p:cNvCxnSpPr/>
          <p:nvPr/>
        </p:nvCxnSpPr>
        <p:spPr>
          <a:xfrm>
            <a:off x="6520327" y="4715572"/>
            <a:ext cx="0" cy="35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8327E2B-449A-9BAF-1F38-E6C9E75CA444}"/>
              </a:ext>
            </a:extLst>
          </p:cNvPr>
          <p:cNvSpPr txBox="1"/>
          <p:nvPr/>
        </p:nvSpPr>
        <p:spPr>
          <a:xfrm>
            <a:off x="9357728" y="2944965"/>
            <a:ext cx="1454189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vectors, text chunks, metadata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514724-523A-62AD-9FA6-CA5DF319FDE7}"/>
              </a:ext>
            </a:extLst>
          </p:cNvPr>
          <p:cNvCxnSpPr/>
          <p:nvPr/>
        </p:nvCxnSpPr>
        <p:spPr>
          <a:xfrm>
            <a:off x="7390123" y="5431341"/>
            <a:ext cx="874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6FE35F4-0193-65D6-57DA-D63C880E6C00}"/>
              </a:ext>
            </a:extLst>
          </p:cNvPr>
          <p:cNvSpPr txBox="1"/>
          <p:nvPr/>
        </p:nvSpPr>
        <p:spPr>
          <a:xfrm>
            <a:off x="8378454" y="5281302"/>
            <a:ext cx="193354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text chunks</a:t>
            </a:r>
            <a:endParaRPr lang="zh-HK" altLang="en-US" sz="1463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D61E9-3DE8-BB40-02E0-B788AF72FCF6}"/>
              </a:ext>
            </a:extLst>
          </p:cNvPr>
          <p:cNvSpPr txBox="1"/>
          <p:nvPr/>
        </p:nvSpPr>
        <p:spPr>
          <a:xfrm>
            <a:off x="4992087" y="3541920"/>
            <a:ext cx="185499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HK" sz="19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 </a:t>
            </a:r>
            <a:endParaRPr lang="zh-HK" altLang="en-US" sz="19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313D81-26BC-5B06-475A-4537C7810F45}"/>
              </a:ext>
            </a:extLst>
          </p:cNvPr>
          <p:cNvSpPr txBox="1"/>
          <p:nvPr/>
        </p:nvSpPr>
        <p:spPr>
          <a:xfrm>
            <a:off x="3722124" y="5540155"/>
            <a:ext cx="129715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HK" sz="19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 </a:t>
            </a:r>
            <a:endParaRPr lang="zh-HK" altLang="en-US" sz="19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C9ABF64-C3EE-C07D-66AB-327F2B4A2F62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Identify Relevant Chunks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8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DE26C-0092-C52E-8D11-E5E65905C681}"/>
              </a:ext>
            </a:extLst>
          </p:cNvPr>
          <p:cNvGrpSpPr/>
          <p:nvPr/>
        </p:nvGrpSpPr>
        <p:grpSpPr>
          <a:xfrm>
            <a:off x="1789438" y="2260212"/>
            <a:ext cx="8533995" cy="3190534"/>
            <a:chOff x="1014816" y="2260212"/>
            <a:chExt cx="8533995" cy="31905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5C0F96-7050-9599-71FD-D16DC250636C}"/>
                </a:ext>
              </a:extLst>
            </p:cNvPr>
            <p:cNvSpPr/>
            <p:nvPr/>
          </p:nvSpPr>
          <p:spPr>
            <a:xfrm>
              <a:off x="2484897" y="2370277"/>
              <a:ext cx="1975160" cy="270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HK" alt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5E0837-A457-3082-CF87-1C88D8D3CA4D}"/>
                </a:ext>
              </a:extLst>
            </p:cNvPr>
            <p:cNvSpPr/>
            <p:nvPr/>
          </p:nvSpPr>
          <p:spPr>
            <a:xfrm>
              <a:off x="5381041" y="2370277"/>
              <a:ext cx="1975160" cy="27047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Calibri" panose="020F0502020204030204"/>
                </a:rPr>
                <a:t>Prompt:</a:t>
              </a:r>
            </a:p>
            <a:p>
              <a:pPr algn="ctr" defTabSz="457200"/>
              <a:endParaRPr lang="en-US" altLang="zh-HK" sz="1463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Calibri" panose="020F0502020204030204"/>
                </a:rPr>
                <a:t>Based on the context to answer the question.</a:t>
              </a:r>
            </a:p>
            <a:p>
              <a:pPr defTabSz="457200"/>
              <a:endParaRPr lang="en-US" altLang="zh-HK" sz="1463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Calibri" panose="020F0502020204030204"/>
                </a:rPr>
                <a:t>Context: Relevant text chunks</a:t>
              </a:r>
            </a:p>
            <a:p>
              <a:pPr defTabSz="457200"/>
              <a:endParaRPr lang="en-US" altLang="zh-HK" sz="1463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Calibri" panose="020F0502020204030204"/>
                </a:rPr>
                <a:t>Question: User query</a:t>
              </a:r>
            </a:p>
            <a:p>
              <a:pPr defTabSz="457200"/>
              <a:endParaRPr lang="zh-HK" altLang="en-US" sz="146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BB1D40-B92A-F547-A276-FAAA3A7523A7}"/>
                </a:ext>
              </a:extLst>
            </p:cNvPr>
            <p:cNvSpPr/>
            <p:nvPr/>
          </p:nvSpPr>
          <p:spPr>
            <a:xfrm>
              <a:off x="8248648" y="3117758"/>
              <a:ext cx="1300163" cy="11597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HK" sz="1463" dirty="0">
                  <a:solidFill>
                    <a:prstClr val="black"/>
                  </a:solidFill>
                  <a:latin typeface="Calibri" panose="020F0502020204030204"/>
                </a:rPr>
                <a:t>LLM</a:t>
              </a:r>
            </a:p>
            <a:p>
              <a:pPr algn="ctr" defTabSz="457200"/>
              <a:r>
                <a:rPr lang="en-US" altLang="zh-HK" sz="1463" dirty="0">
                  <a:solidFill>
                    <a:prstClr val="black"/>
                  </a:solidFill>
                  <a:latin typeface="Calibri" panose="020F0502020204030204"/>
                </a:rPr>
                <a:t>(e.g. Llama 2)</a:t>
              </a:r>
              <a:endParaRPr lang="zh-HK" altLang="en-US" sz="146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372F74-64F2-DEB2-9BFD-71FAFD1B564B}"/>
                </a:ext>
              </a:extLst>
            </p:cNvPr>
            <p:cNvSpPr/>
            <p:nvPr/>
          </p:nvSpPr>
          <p:spPr>
            <a:xfrm>
              <a:off x="2408700" y="2260212"/>
              <a:ext cx="1975160" cy="27047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HK" altLang="en-US" sz="146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E4112A-714D-C745-D9E1-A43FF5D32518}"/>
                </a:ext>
              </a:extLst>
            </p:cNvPr>
            <p:cNvSpPr txBox="1"/>
            <p:nvPr/>
          </p:nvSpPr>
          <p:spPr>
            <a:xfrm>
              <a:off x="1014816" y="3788146"/>
              <a:ext cx="1185398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HK" sz="1463" dirty="0">
                  <a:solidFill>
                    <a:srgbClr val="00A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query</a:t>
              </a:r>
              <a:endParaRPr lang="zh-HK" altLang="en-US" sz="1463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F5F404-001B-00BD-9628-4D50E823E9EA}"/>
                </a:ext>
              </a:extLst>
            </p:cNvPr>
            <p:cNvSpPr txBox="1"/>
            <p:nvPr/>
          </p:nvSpPr>
          <p:spPr>
            <a:xfrm>
              <a:off x="1017744" y="3134012"/>
              <a:ext cx="1399618" cy="542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HK" sz="1463" dirty="0">
                  <a:solidFill>
                    <a:srgbClr val="00A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Relevant text chunks</a:t>
              </a:r>
              <a:endParaRPr lang="zh-HK" altLang="en-US" sz="1463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BA89E9-E3D3-CC89-F7C2-CC57B743DFB4}"/>
                </a:ext>
              </a:extLst>
            </p:cNvPr>
            <p:cNvSpPr txBox="1"/>
            <p:nvPr/>
          </p:nvSpPr>
          <p:spPr>
            <a:xfrm>
              <a:off x="2443973" y="2370277"/>
              <a:ext cx="1866435" cy="2793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HK" sz="1463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Prompt template:</a:t>
              </a:r>
            </a:p>
            <a:p>
              <a:pPr defTabSz="457200"/>
              <a:endPara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Based on the context  to answer the question.</a:t>
              </a:r>
            </a:p>
            <a:p>
              <a:pPr defTabSz="457200"/>
              <a:endPara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Context: {context}</a:t>
              </a:r>
            </a:p>
            <a:p>
              <a:pPr defTabSz="457200"/>
              <a:endPara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Question: {question}</a:t>
              </a:r>
            </a:p>
            <a:p>
              <a:pPr defTabSz="457200"/>
              <a:endPara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457200"/>
              <a:endPara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457200"/>
              <a:endParaRPr lang="zh-HK" altLang="en-US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DFC843-48A4-3C65-98F4-AB5B481BB703}"/>
                </a:ext>
              </a:extLst>
            </p:cNvPr>
            <p:cNvCxnSpPr>
              <a:cxnSpLocks/>
            </p:cNvCxnSpPr>
            <p:nvPr/>
          </p:nvCxnSpPr>
          <p:spPr>
            <a:xfrm>
              <a:off x="2115596" y="3532132"/>
              <a:ext cx="1544595" cy="25803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7B408AD-E609-D254-5C9A-4B45ADA4F0DA}"/>
                </a:ext>
              </a:extLst>
            </p:cNvPr>
            <p:cNvCxnSpPr>
              <a:cxnSpLocks/>
            </p:cNvCxnSpPr>
            <p:nvPr/>
          </p:nvCxnSpPr>
          <p:spPr>
            <a:xfrm>
              <a:off x="2191793" y="4013676"/>
              <a:ext cx="1499673" cy="25111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5F1FD9-4590-89A6-DBDF-317B9D92F739}"/>
                </a:ext>
              </a:extLst>
            </p:cNvPr>
            <p:cNvSpPr/>
            <p:nvPr/>
          </p:nvSpPr>
          <p:spPr>
            <a:xfrm>
              <a:off x="5304844" y="2260212"/>
              <a:ext cx="1975160" cy="270472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altLang="zh-HK" sz="1463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Prompt:</a:t>
              </a:r>
            </a:p>
            <a:p>
              <a:pPr algn="ctr" defTabSz="457200"/>
              <a:endPara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Based on the context to answer the question.</a:t>
              </a:r>
            </a:p>
            <a:p>
              <a:pPr defTabSz="457200"/>
              <a:endPara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Context: Relevant text chunks</a:t>
              </a:r>
            </a:p>
            <a:p>
              <a:pPr defTabSz="457200"/>
              <a:endParaRPr lang="en-US" altLang="zh-HK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Question: User query</a:t>
              </a:r>
            </a:p>
            <a:p>
              <a:pPr defTabSz="457200"/>
              <a:endParaRPr lang="zh-HK" altLang="en-US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D85136-C9F7-FE32-6ECC-3B01EA17F396}"/>
                </a:ext>
              </a:extLst>
            </p:cNvPr>
            <p:cNvCxnSpPr/>
            <p:nvPr/>
          </p:nvCxnSpPr>
          <p:spPr>
            <a:xfrm>
              <a:off x="7438559" y="3555845"/>
              <a:ext cx="641777" cy="0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F81BA-8365-71CC-F39C-446B73409337}"/>
                </a:ext>
              </a:extLst>
            </p:cNvPr>
            <p:cNvSpPr/>
            <p:nvPr/>
          </p:nvSpPr>
          <p:spPr>
            <a:xfrm>
              <a:off x="8172451" y="3007693"/>
              <a:ext cx="1300163" cy="1159727"/>
            </a:xfrm>
            <a:prstGeom prst="rect">
              <a:avLst/>
            </a:prstGeom>
            <a:solidFill>
              <a:srgbClr val="AAE6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HK" sz="1463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LLM</a:t>
              </a:r>
            </a:p>
            <a:p>
              <a:pPr algn="ctr" defTabSz="457200"/>
              <a:r>
                <a:rPr lang="en-US" altLang="zh-HK" sz="1463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(e.g. Llama 2)</a:t>
              </a:r>
              <a:endParaRPr lang="zh-HK" altLang="en-US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9A6E66-34DA-220B-2EEE-ED9F995BA64D}"/>
                </a:ext>
              </a:extLst>
            </p:cNvPr>
            <p:cNvCxnSpPr/>
            <p:nvPr/>
          </p:nvCxnSpPr>
          <p:spPr>
            <a:xfrm>
              <a:off x="8756844" y="4316916"/>
              <a:ext cx="0" cy="756540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BBBB88-7DEC-BE0F-CED2-D8A6544B59ED}"/>
                </a:ext>
              </a:extLst>
            </p:cNvPr>
            <p:cNvSpPr txBox="1"/>
            <p:nvPr/>
          </p:nvSpPr>
          <p:spPr>
            <a:xfrm>
              <a:off x="8358822" y="5133287"/>
              <a:ext cx="927419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HK" sz="1463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Answer</a:t>
              </a:r>
              <a:endParaRPr lang="zh-HK" altLang="en-US" sz="1463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B5E58042-E6B2-6B49-8D6E-615FB69FB72F}"/>
              </a:ext>
            </a:extLst>
          </p:cNvPr>
          <p:cNvSpPr txBox="1">
            <a:spLocks/>
          </p:cNvSpPr>
          <p:nvPr/>
        </p:nvSpPr>
        <p:spPr>
          <a:xfrm>
            <a:off x="3439583" y="226739"/>
            <a:ext cx="53128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Create prompt and get responses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B32FFA-A31B-D184-1F09-DAA4523E5140}"/>
              </a:ext>
            </a:extLst>
          </p:cNvPr>
          <p:cNvCxnSpPr/>
          <p:nvPr/>
        </p:nvCxnSpPr>
        <p:spPr>
          <a:xfrm>
            <a:off x="5354399" y="3570468"/>
            <a:ext cx="641777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79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6">
            <a:extLst>
              <a:ext uri="{FF2B5EF4-FFF2-40B4-BE49-F238E27FC236}">
                <a16:creationId xmlns:a16="http://schemas.microsoft.com/office/drawing/2014/main" id="{E1F5C59D-DAEA-E36E-BB9C-32A5EF894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8089901" cy="3944938"/>
          </a:xfrm>
        </p:spPr>
        <p:txBody>
          <a:bodyPr>
            <a:normAutofit fontScale="92500"/>
          </a:bodyPr>
          <a:lstStyle/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2012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AlexNet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wins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the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ImageNet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Large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Scale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Visual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Recognition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Challenge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2014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Introduction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Generative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Adversarial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Networks (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GAN's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2015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AlphaGo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defeats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world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champion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Go, Lee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Sedol</a:t>
            </a:r>
            <a:endParaRPr lang="nl-NL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2017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Google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introduces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BERT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improving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ML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translation</a:t>
            </a:r>
            <a:r>
              <a:rPr lang="nl-NL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dirty="0">
                <a:solidFill>
                  <a:srgbClr val="374151"/>
                </a:solidFill>
                <a:latin typeface="Söhne"/>
              </a:rPr>
              <a:t>2018-2021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: </a:t>
            </a:r>
            <a:r>
              <a:rPr lang="nl-NL" dirty="0" err="1">
                <a:solidFill>
                  <a:srgbClr val="374151"/>
                </a:solidFill>
                <a:latin typeface="Söhne"/>
              </a:rPr>
              <a:t>Introduction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 of GPT-2, DALL-E, CLIP, GPT-3, …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dirty="0">
                <a:solidFill>
                  <a:srgbClr val="374151"/>
                </a:solidFill>
                <a:latin typeface="Söhne"/>
              </a:rPr>
              <a:t>2022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DALL-E2,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Midjourney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Stable Diffusion,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ChatGPT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…</a:t>
            </a:r>
            <a:endParaRPr lang="nl-NL" dirty="0"/>
          </a:p>
        </p:txBody>
      </p:sp>
      <p:pic>
        <p:nvPicPr>
          <p:cNvPr id="19" name="Tijdelijke aanduiding voor afbeelding 18">
            <a:extLst>
              <a:ext uri="{FF2B5EF4-FFF2-40B4-BE49-F238E27FC236}">
                <a16:creationId xmlns:a16="http://schemas.microsoft.com/office/drawing/2014/main" id="{69DC2B7A-8B09-01C7-1537-417C15FD03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8886438" y="2276475"/>
            <a:ext cx="2988161" cy="3944938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DB660165-1881-1FFE-8FC2-E20AF989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rise</a:t>
            </a:r>
            <a:r>
              <a:rPr lang="nl-NL" dirty="0"/>
              <a:t> of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2012-2022</a:t>
            </a: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76F00FE-9F46-CBE3-5646-1B38D0A6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CDE1CD-5DED-2B3B-4322-CCEB3F73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jdelijke aanduiding voor datum 1">
            <a:extLst>
              <a:ext uri="{FF2B5EF4-FFF2-40B4-BE49-F238E27FC236}">
                <a16:creationId xmlns:a16="http://schemas.microsoft.com/office/drawing/2014/main" id="{CA97FDEB-C9CD-69D0-35D6-4731FF08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6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F5B3-0BF1-AA6D-43E7-EFF457F5A52F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Challenges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4AE187-79DE-854A-AB8B-58A422915E12}"/>
              </a:ext>
            </a:extLst>
          </p:cNvPr>
          <p:cNvSpPr txBox="1">
            <a:spLocks/>
          </p:cNvSpPr>
          <p:nvPr/>
        </p:nvSpPr>
        <p:spPr>
          <a:xfrm>
            <a:off x="1663700" y="1571625"/>
            <a:ext cx="9093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of correct chunks is extremely important → incorrect chunks will result in inaccurate answers or no answer at all.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queries involve information spanning several chunks, selecting the correct chunks becomes very difficult.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Tables, especially those extracted from PDFs, can be challenging for LLMs to comprehend.</a:t>
            </a:r>
          </a:p>
          <a:p>
            <a:pPr>
              <a:lnSpc>
                <a:spcPct val="10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local LLMs currently lack support for images.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9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II: Prompt engineering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ChatGPT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Digital Forensics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III: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r>
              <a:rPr lang="nl-NL" dirty="0"/>
              <a:t>Part IV: 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account!</a:t>
            </a:r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Exercise</a:t>
            </a:r>
            <a:r>
              <a:rPr lang="nl-NL" dirty="0" smtClean="0"/>
              <a:t> IV: RAG </a:t>
            </a:r>
            <a:r>
              <a:rPr lang="nl-NL" dirty="0" err="1" smtClean="0"/>
              <a:t>with</a:t>
            </a:r>
            <a:r>
              <a:rPr lang="nl-NL" dirty="0" smtClean="0"/>
              <a:t> Llama2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51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34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Question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Discussion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Victor </a:t>
            </a:r>
            <a:r>
              <a:rPr lang="en-US" dirty="0" smtClean="0"/>
              <a:t>C.W. </a:t>
            </a:r>
            <a:r>
              <a:rPr lang="en-US" dirty="0" smtClean="0"/>
              <a:t>Cheng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/>
              <a:t>Hans </a:t>
            </a:r>
            <a:r>
              <a:rPr lang="en-US" dirty="0"/>
              <a:t>Henseler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52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1AC8127-21EC-9E67-787B-B5C3215887A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7E91124-A02A-0198-494C-EC14A46D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41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33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39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45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53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841" t="9849" r="15000" b="5451"/>
          <a:stretch/>
        </p:blipFill>
        <p:spPr>
          <a:xfrm>
            <a:off x="6223131" y="3155448"/>
            <a:ext cx="2594588" cy="2373773"/>
          </a:xfrm>
          <a:prstGeom prst="rect">
            <a:avLst/>
          </a:prstGeom>
        </p:spPr>
      </p:pic>
      <p:pic>
        <p:nvPicPr>
          <p:cNvPr id="8" name="Tijdelijke aanduiding voor inhoud 15">
            <a:extLst>
              <a:ext uri="{FF2B5EF4-FFF2-40B4-BE49-F238E27FC236}">
                <a16:creationId xmlns:a16="http://schemas.microsoft.com/office/drawing/2014/main" id="{439EBD3F-0265-8B53-074F-BD934B474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41" t="10618" r="12273" b="31378"/>
          <a:stretch/>
        </p:blipFill>
        <p:spPr>
          <a:xfrm>
            <a:off x="9002985" y="3155448"/>
            <a:ext cx="2613542" cy="2484616"/>
          </a:xfr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0F9BFD1D-AC87-9A03-6008-D614DE0F5EF6}"/>
              </a:ext>
            </a:extLst>
          </p:cNvPr>
          <p:cNvSpPr/>
          <p:nvPr/>
        </p:nvSpPr>
        <p:spPr>
          <a:xfrm>
            <a:off x="3309551" y="5711751"/>
            <a:ext cx="2582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https://www.forensicfocus.com/articles/</a:t>
            </a:r>
            <a:br>
              <a:rPr lang="en-US" sz="800" dirty="0"/>
            </a:br>
            <a:r>
              <a:rPr lang="en-US" sz="800" dirty="0" err="1"/>
              <a:t>chatgpt</a:t>
            </a:r>
            <a:r>
              <a:rPr lang="en-US" sz="800" dirty="0"/>
              <a:t>-a-digital-sleuth-for-detectives</a:t>
            </a:r>
            <a:endParaRPr lang="en-US" sz="9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A89E7B46-D195-6076-B30A-7B2081EE33B4}"/>
              </a:ext>
            </a:extLst>
          </p:cNvPr>
          <p:cNvSpPr/>
          <p:nvPr/>
        </p:nvSpPr>
        <p:spPr>
          <a:xfrm>
            <a:off x="9410634" y="5796712"/>
            <a:ext cx="17670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https://ceur-ws.org/Vol-3423</a:t>
            </a:r>
          </a:p>
        </p:txBody>
      </p:sp>
      <p:pic>
        <p:nvPicPr>
          <p:cNvPr id="11" name="Content Placeholder 11">
            <a:extLst>
              <a:ext uri="{FF2B5EF4-FFF2-40B4-BE49-F238E27FC236}">
                <a16:creationId xmlns:a16="http://schemas.microsoft.com/office/drawing/2014/main" id="{9A008D9C-1A61-B3B5-6664-D05DAC0D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888" y="3155448"/>
            <a:ext cx="2654761" cy="2396246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0F9BFD1D-AC87-9A03-6008-D614DE0F5EF6}"/>
              </a:ext>
            </a:extLst>
          </p:cNvPr>
          <p:cNvSpPr/>
          <p:nvPr/>
        </p:nvSpPr>
        <p:spPr>
          <a:xfrm>
            <a:off x="6191981" y="5649715"/>
            <a:ext cx="25238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https://eforensicsmag.com/unraveling-digital-mysteries-how-ai-copilots-can-revolutionize-digital-forensic-investigations/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334960" y="1279263"/>
            <a:ext cx="11333263" cy="975560"/>
          </a:xfrm>
          <a:prstGeom prst="rect">
            <a:avLst/>
          </a:prstGeom>
        </p:spPr>
        <p:txBody>
          <a:bodyPr vert="horz" lIns="91440" tIns="45720" rIns="91440" bIns="45720" numCol="4" spcCol="468000" rtlCol="0">
            <a:noAutofit/>
          </a:bodyPr>
          <a:lstStyle>
            <a:lvl1pPr marL="316800" indent="-316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0000"/>
              <a:buFont typeface="Verdana" panose="020B0604030504040204" pitchFamily="34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6800" indent="-3168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68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9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00" indent="-14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Hans Henseler</a:t>
            </a:r>
            <a:endParaRPr lang="en-US" sz="1400" baseline="300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h.henseler@nfi.nl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2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Kwok-Yan Lam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kwokyan.lam@ntu.edu.sg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Zee Kin Yeong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Yeong_zee_kin@sal.org.sg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Victor C.W. Cheng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victor.cheng@tauexpress.com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324F3C56-8B44-30E6-2EF5-798BCE37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61" y="71714"/>
            <a:ext cx="5106339" cy="897338"/>
          </a:xfrm>
        </p:spPr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371F752A-67AB-4431-891F-F765D6B7F8AF}"/>
              </a:ext>
            </a:extLst>
          </p:cNvPr>
          <p:cNvSpPr/>
          <p:nvPr/>
        </p:nvSpPr>
        <p:spPr>
          <a:xfrm>
            <a:off x="527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FC9EBDA4-2FC9-0C8F-30D3-616CEA206D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63" y="3155448"/>
            <a:ext cx="2584773" cy="2482700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8A59C32A-9B92-91C2-BB4F-4123881F3D8B}"/>
              </a:ext>
            </a:extLst>
          </p:cNvPr>
          <p:cNvSpPr/>
          <p:nvPr/>
        </p:nvSpPr>
        <p:spPr>
          <a:xfrm>
            <a:off x="909748" y="5796712"/>
            <a:ext cx="17670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https://ceur-ws.org/Vol-3423</a:t>
            </a:r>
          </a:p>
        </p:txBody>
      </p:sp>
      <p:sp>
        <p:nvSpPr>
          <p:cNvPr id="26" name="Titel 3">
            <a:extLst>
              <a:ext uri="{FF2B5EF4-FFF2-40B4-BE49-F238E27FC236}">
                <a16:creationId xmlns:a16="http://schemas.microsoft.com/office/drawing/2014/main" id="{A2363668-938F-39D2-0995-D8912E62E77D}"/>
              </a:ext>
            </a:extLst>
          </p:cNvPr>
          <p:cNvSpPr txBox="1">
            <a:spLocks/>
          </p:cNvSpPr>
          <p:nvPr/>
        </p:nvSpPr>
        <p:spPr>
          <a:xfrm>
            <a:off x="494361" y="2597453"/>
            <a:ext cx="5106339" cy="33855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 err="1"/>
              <a:t>Published</a:t>
            </a:r>
            <a:r>
              <a:rPr lang="nl-NL" sz="2000" dirty="0"/>
              <a:t> papers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articles</a:t>
            </a:r>
            <a:r>
              <a:rPr lang="nl-NL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814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F87658-8FD4-50F3-39FD-D6B82843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620078"/>
            <a:ext cx="10923588" cy="48304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nl-NL" sz="1600" b="1" dirty="0" err="1"/>
              <a:t>ChatGPT</a:t>
            </a:r>
            <a:r>
              <a:rPr lang="nl-NL" sz="1600" b="1" dirty="0"/>
              <a:t> is a large </a:t>
            </a:r>
            <a:r>
              <a:rPr lang="nl-NL" sz="1600" b="1" dirty="0" err="1"/>
              <a:t>language</a:t>
            </a:r>
            <a:r>
              <a:rPr lang="nl-NL" sz="1600" b="1" dirty="0"/>
              <a:t> model (LLM)</a:t>
            </a:r>
          </a:p>
          <a:p>
            <a:pPr lvl="1">
              <a:lnSpc>
                <a:spcPct val="120000"/>
              </a:lnSpc>
            </a:pPr>
            <a:r>
              <a:rPr lang="nl-NL" sz="1400" dirty="0" err="1"/>
              <a:t>Essentially</a:t>
            </a:r>
            <a:r>
              <a:rPr lang="nl-NL" sz="1400" dirty="0"/>
              <a:t> a machine </a:t>
            </a:r>
            <a:r>
              <a:rPr lang="nl-NL" sz="1400" dirty="0" err="1"/>
              <a:t>learning</a:t>
            </a:r>
            <a:r>
              <a:rPr lang="nl-NL" sz="1400" dirty="0"/>
              <a:t> model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dirty="0" err="1"/>
              <a:t>learns</a:t>
            </a:r>
            <a:r>
              <a:rPr lang="nl-NL" sz="1400" dirty="0"/>
              <a:t> </a:t>
            </a:r>
            <a:r>
              <a:rPr lang="nl-NL" sz="1400" i="1" dirty="0" err="1"/>
              <a:t>an</a:t>
            </a:r>
            <a:r>
              <a:rPr lang="nl-NL" sz="1400" i="1" dirty="0"/>
              <a:t> </a:t>
            </a:r>
            <a:r>
              <a:rPr lang="nl-NL" sz="1400" i="1" dirty="0" err="1"/>
              <a:t>algorithm</a:t>
            </a:r>
            <a:r>
              <a:rPr lang="nl-NL" sz="1400" i="1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u="sng" dirty="0" err="1"/>
              <a:t>predict</a:t>
            </a:r>
            <a:r>
              <a:rPr lang="nl-NL" sz="1400" u="sng" dirty="0"/>
              <a:t> </a:t>
            </a:r>
            <a:r>
              <a:rPr lang="nl-NL" sz="1400" u="sng" dirty="0" err="1"/>
              <a:t>the</a:t>
            </a:r>
            <a:r>
              <a:rPr lang="nl-NL" sz="1400" u="sng" dirty="0"/>
              <a:t> next word</a:t>
            </a:r>
            <a:r>
              <a:rPr lang="nl-NL" sz="1400" dirty="0"/>
              <a:t> </a:t>
            </a:r>
            <a:r>
              <a:rPr lang="nl-NL" sz="1400" dirty="0" err="1"/>
              <a:t>based</a:t>
            </a:r>
            <a:r>
              <a:rPr lang="nl-NL" sz="1400" dirty="0"/>
              <a:t> on </a:t>
            </a:r>
            <a:r>
              <a:rPr lang="nl-NL" sz="1400" dirty="0" err="1"/>
              <a:t>many</a:t>
            </a:r>
            <a:r>
              <a:rPr lang="nl-NL" sz="1400" dirty="0"/>
              <a:t> </a:t>
            </a:r>
            <a:r>
              <a:rPr lang="nl-NL" sz="1400" dirty="0" err="1"/>
              <a:t>text</a:t>
            </a:r>
            <a:r>
              <a:rPr lang="nl-NL" sz="1400" dirty="0"/>
              <a:t> </a:t>
            </a:r>
            <a:r>
              <a:rPr lang="nl-NL" sz="1400" dirty="0" err="1"/>
              <a:t>examples</a:t>
            </a:r>
            <a:endParaRPr lang="nl-NL" sz="1400" dirty="0"/>
          </a:p>
          <a:p>
            <a:pPr>
              <a:lnSpc>
                <a:spcPct val="120000"/>
              </a:lnSpc>
            </a:pPr>
            <a:r>
              <a:rPr lang="nl-NL" sz="1600" b="1" dirty="0" err="1"/>
              <a:t>Based</a:t>
            </a:r>
            <a:r>
              <a:rPr lang="nl-NL" sz="1600" b="1" dirty="0"/>
              <a:t> on GPT3.5/GPT4 (</a:t>
            </a:r>
            <a:r>
              <a:rPr lang="nl-NL" sz="1600" b="1" dirty="0" err="1"/>
              <a:t>Generative</a:t>
            </a:r>
            <a:r>
              <a:rPr lang="nl-NL" sz="1600" b="1" dirty="0"/>
              <a:t> Pre-</a:t>
            </a:r>
            <a:r>
              <a:rPr lang="nl-NL" sz="1600" b="1" dirty="0" err="1"/>
              <a:t>trained</a:t>
            </a:r>
            <a:r>
              <a:rPr lang="nl-NL" sz="1600" b="1" dirty="0"/>
              <a:t> </a:t>
            </a:r>
            <a:r>
              <a:rPr lang="nl-NL" sz="1600" b="1" dirty="0" err="1"/>
              <a:t>Transformer</a:t>
            </a:r>
            <a:r>
              <a:rPr lang="nl-NL" sz="1600" b="1" dirty="0"/>
              <a:t>)</a:t>
            </a:r>
          </a:p>
          <a:p>
            <a:pPr lvl="1">
              <a:lnSpc>
                <a:spcPct val="120000"/>
              </a:lnSpc>
            </a:pPr>
            <a:r>
              <a:rPr lang="nl-NL" sz="1400" dirty="0" err="1"/>
              <a:t>Improved</a:t>
            </a:r>
            <a:r>
              <a:rPr lang="nl-NL" sz="1400" dirty="0"/>
              <a:t> </a:t>
            </a:r>
            <a:r>
              <a:rPr lang="nl-NL" sz="1400" dirty="0" err="1"/>
              <a:t>version</a:t>
            </a:r>
            <a:r>
              <a:rPr lang="nl-NL" sz="1400" dirty="0"/>
              <a:t> of GPT-3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u="sng" dirty="0"/>
              <a:t>“</a:t>
            </a:r>
            <a:r>
              <a:rPr lang="nl-NL" sz="1400" u="sng" dirty="0" err="1"/>
              <a:t>understands</a:t>
            </a:r>
            <a:r>
              <a:rPr lang="nl-NL" sz="1400" u="sng" dirty="0"/>
              <a:t>” </a:t>
            </a:r>
            <a:r>
              <a:rPr lang="nl-NL" sz="1400" u="sng" dirty="0" err="1"/>
              <a:t>text</a:t>
            </a:r>
            <a:r>
              <a:rPr lang="nl-NL" sz="1400" u="sng" dirty="0"/>
              <a:t> </a:t>
            </a:r>
            <a:r>
              <a:rPr lang="nl-NL" sz="1400" u="sng" dirty="0" err="1"/>
              <a:t>and</a:t>
            </a:r>
            <a:r>
              <a:rPr lang="nl-NL" sz="1400" u="sng" dirty="0"/>
              <a:t> program code</a:t>
            </a:r>
          </a:p>
          <a:p>
            <a:pPr lvl="1">
              <a:lnSpc>
                <a:spcPct val="120000"/>
              </a:lnSpc>
            </a:pPr>
            <a:r>
              <a:rPr lang="nl-NL" sz="1400" dirty="0"/>
              <a:t>Different </a:t>
            </a:r>
            <a:r>
              <a:rPr lang="nl-NL" sz="1400" dirty="0" err="1"/>
              <a:t>models</a:t>
            </a:r>
            <a:r>
              <a:rPr lang="nl-NL" sz="1400" dirty="0"/>
              <a:t> for performance, chat, </a:t>
            </a:r>
            <a:r>
              <a:rPr lang="nl-NL" sz="1400" dirty="0" err="1"/>
              <a:t>text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code </a:t>
            </a:r>
            <a:r>
              <a:rPr lang="nl-NL" sz="1400" dirty="0" err="1"/>
              <a:t>completion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/>
              <a:t>GPT3.5 was </a:t>
            </a:r>
            <a:r>
              <a:rPr lang="nl-NL" sz="1400" dirty="0" err="1"/>
              <a:t>trained</a:t>
            </a:r>
            <a:r>
              <a:rPr lang="nl-NL" sz="1400" dirty="0"/>
              <a:t> on 570 GB data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internet (</a:t>
            </a:r>
            <a:r>
              <a:rPr lang="nl-NL" sz="1400" dirty="0" err="1"/>
              <a:t>articles</a:t>
            </a:r>
            <a:r>
              <a:rPr lang="nl-NL" sz="1400" dirty="0"/>
              <a:t>, </a:t>
            </a:r>
            <a:r>
              <a:rPr lang="nl-NL" sz="1400" dirty="0" err="1"/>
              <a:t>posts</a:t>
            </a:r>
            <a:r>
              <a:rPr lang="nl-NL" sz="1400" dirty="0"/>
              <a:t>, web pages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books</a:t>
            </a:r>
            <a:r>
              <a:rPr lang="nl-NL" sz="1400" dirty="0"/>
              <a:t>)</a:t>
            </a:r>
          </a:p>
          <a:p>
            <a:pPr>
              <a:lnSpc>
                <a:spcPct val="120000"/>
              </a:lnSpc>
            </a:pPr>
            <a:r>
              <a:rPr lang="nl-NL" sz="1600" b="1" dirty="0" err="1"/>
              <a:t>Available</a:t>
            </a:r>
            <a:r>
              <a:rPr lang="nl-NL" sz="1600" b="1" dirty="0"/>
              <a:t> as</a:t>
            </a:r>
          </a:p>
          <a:p>
            <a:pPr lvl="1">
              <a:lnSpc>
                <a:spcPct val="120000"/>
              </a:lnSpc>
            </a:pPr>
            <a:r>
              <a:rPr lang="nl-NL" sz="1400" dirty="0"/>
              <a:t>Free </a:t>
            </a:r>
            <a:r>
              <a:rPr lang="nl-NL" sz="1400" dirty="0" err="1"/>
              <a:t>version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 err="1"/>
              <a:t>ChatGPT</a:t>
            </a:r>
            <a:r>
              <a:rPr lang="nl-NL" sz="1400" dirty="0"/>
              <a:t>-plus €23 per </a:t>
            </a:r>
            <a:r>
              <a:rPr lang="nl-NL" sz="1400" dirty="0" err="1"/>
              <a:t>month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 err="1"/>
              <a:t>OpenAI</a:t>
            </a:r>
            <a:r>
              <a:rPr lang="nl-NL" sz="1400" dirty="0"/>
              <a:t> </a:t>
            </a:r>
            <a:r>
              <a:rPr lang="nl-NL" sz="1400" dirty="0" err="1"/>
              <a:t>playground</a:t>
            </a:r>
            <a:r>
              <a:rPr lang="nl-NL" sz="1400" dirty="0"/>
              <a:t> (API access):</a:t>
            </a:r>
          </a:p>
          <a:p>
            <a:pPr lvl="2">
              <a:lnSpc>
                <a:spcPct val="120000"/>
              </a:lnSpc>
            </a:pPr>
            <a:r>
              <a:rPr lang="nl-NL" sz="1200" dirty="0"/>
              <a:t>GPT3.5-turbo API </a:t>
            </a:r>
            <a:r>
              <a:rPr lang="sv-SE" sz="1200" dirty="0"/>
              <a:t> 0,002 dollar per 1.000 tokens, ~700 words</a:t>
            </a:r>
          </a:p>
          <a:p>
            <a:pPr lvl="2">
              <a:lnSpc>
                <a:spcPct val="120000"/>
              </a:lnSpc>
            </a:pPr>
            <a:r>
              <a:rPr lang="nl-NL" sz="1200" dirty="0"/>
              <a:t>GPT4 API </a:t>
            </a:r>
            <a:r>
              <a:rPr lang="sv-SE" sz="1200" dirty="0"/>
              <a:t> 0,03 dollar per 1.000 tokens, ~700 words</a:t>
            </a:r>
            <a:endParaRPr lang="nl-NL" sz="1200" dirty="0"/>
          </a:p>
          <a:p>
            <a:pPr lvl="1">
              <a:lnSpc>
                <a:spcPct val="120000"/>
              </a:lnSpc>
            </a:pPr>
            <a:endParaRPr lang="nl-NL" sz="14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A4E0FA8-6317-402D-7911-05A373DB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567565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ChatGPT</a:t>
            </a:r>
            <a:r>
              <a:rPr lang="nl-NL" dirty="0"/>
              <a:t>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8B4934-F0A3-6F32-605C-925F9A3E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C5147DD-432F-2242-F5C4-5BFA5174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910BA759-178F-C258-78AB-96CB901B7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136913"/>
            <a:ext cx="5507383" cy="408450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dirty="0"/>
              <a:t>Chat. Like a </a:t>
            </a:r>
            <a:r>
              <a:rPr lang="nl-NL" dirty="0" err="1"/>
              <a:t>chatbot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…</a:t>
            </a:r>
          </a:p>
          <a:p>
            <a:pPr>
              <a:lnSpc>
                <a:spcPct val="120000"/>
              </a:lnSpc>
            </a:pPr>
            <a:r>
              <a:rPr lang="nl-NL" sz="1900" dirty="0"/>
              <a:t>Assists </a:t>
            </a:r>
            <a:r>
              <a:rPr lang="nl-NL" sz="1900" dirty="0" err="1"/>
              <a:t>with</a:t>
            </a:r>
            <a:r>
              <a:rPr lang="nl-NL" sz="1900" dirty="0"/>
              <a:t> </a:t>
            </a:r>
            <a:r>
              <a:rPr lang="nl-NL" sz="1900" dirty="0" err="1"/>
              <a:t>writing</a:t>
            </a:r>
            <a:r>
              <a:rPr lang="nl-NL" sz="1900" dirty="0"/>
              <a:t> </a:t>
            </a:r>
            <a:r>
              <a:rPr lang="nl-NL" sz="1900" dirty="0" err="1"/>
              <a:t>and</a:t>
            </a:r>
            <a:r>
              <a:rPr lang="nl-NL" sz="1900" dirty="0"/>
              <a:t> brainstorming</a:t>
            </a:r>
          </a:p>
          <a:p>
            <a:pPr>
              <a:lnSpc>
                <a:spcPct val="120000"/>
              </a:lnSpc>
            </a:pPr>
            <a:r>
              <a:rPr lang="nl-NL" sz="1900" dirty="0" err="1"/>
              <a:t>Tells</a:t>
            </a:r>
            <a:r>
              <a:rPr lang="nl-NL" sz="1900" dirty="0"/>
              <a:t> </a:t>
            </a:r>
            <a:r>
              <a:rPr lang="nl-NL" sz="1900" dirty="0" err="1"/>
              <a:t>riddles</a:t>
            </a:r>
            <a:r>
              <a:rPr lang="nl-NL" sz="1900" dirty="0"/>
              <a:t>, jokes, </a:t>
            </a:r>
            <a:r>
              <a:rPr lang="nl-NL" sz="1900" dirty="0" err="1"/>
              <a:t>stories</a:t>
            </a:r>
            <a:endParaRPr lang="nl-NL" sz="1900" dirty="0"/>
          </a:p>
          <a:p>
            <a:pPr>
              <a:lnSpc>
                <a:spcPct val="120000"/>
              </a:lnSpc>
            </a:pPr>
            <a:r>
              <a:rPr lang="nl-NL" sz="1900" dirty="0" err="1"/>
              <a:t>Plays</a:t>
            </a:r>
            <a:r>
              <a:rPr lang="nl-NL" sz="1900" dirty="0"/>
              <a:t> games</a:t>
            </a:r>
          </a:p>
          <a:p>
            <a:pPr>
              <a:lnSpc>
                <a:spcPct val="120000"/>
              </a:lnSpc>
            </a:pPr>
            <a:r>
              <a:rPr lang="nl-NL" sz="1900" dirty="0" err="1"/>
              <a:t>Gives</a:t>
            </a:r>
            <a:r>
              <a:rPr lang="nl-NL" sz="1900" dirty="0"/>
              <a:t> </a:t>
            </a:r>
            <a:r>
              <a:rPr lang="nl-NL" sz="1900" dirty="0" err="1"/>
              <a:t>compliments</a:t>
            </a:r>
            <a:r>
              <a:rPr lang="nl-NL" sz="1900" dirty="0"/>
              <a:t> </a:t>
            </a:r>
            <a:r>
              <a:rPr lang="nl-NL" sz="1900" dirty="0" err="1"/>
              <a:t>and</a:t>
            </a:r>
            <a:r>
              <a:rPr lang="nl-NL" sz="1900" dirty="0"/>
              <a:t> </a:t>
            </a:r>
            <a:r>
              <a:rPr lang="nl-NL" sz="1900" dirty="0" err="1"/>
              <a:t>advise</a:t>
            </a:r>
            <a:endParaRPr lang="nl-NL" sz="1900" dirty="0"/>
          </a:p>
          <a:p>
            <a:pPr>
              <a:lnSpc>
                <a:spcPct val="120000"/>
              </a:lnSpc>
            </a:pPr>
            <a:r>
              <a:rPr lang="nl-NL" sz="1900" dirty="0" err="1"/>
              <a:t>Helps</a:t>
            </a:r>
            <a:r>
              <a:rPr lang="nl-NL" sz="1900" dirty="0"/>
              <a:t> </a:t>
            </a:r>
            <a:r>
              <a:rPr lang="nl-NL" sz="1900" dirty="0" err="1"/>
              <a:t>with</a:t>
            </a:r>
            <a:r>
              <a:rPr lang="nl-NL" sz="1900" dirty="0"/>
              <a:t> </a:t>
            </a:r>
            <a:r>
              <a:rPr lang="nl-NL" sz="1900" dirty="0" err="1"/>
              <a:t>filling</a:t>
            </a:r>
            <a:r>
              <a:rPr lang="nl-NL" sz="1900" dirty="0"/>
              <a:t> in </a:t>
            </a:r>
            <a:r>
              <a:rPr lang="nl-NL" sz="1900" dirty="0" err="1"/>
              <a:t>forms</a:t>
            </a:r>
            <a:endParaRPr lang="nl-NL" sz="19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53199" y="2120402"/>
            <a:ext cx="5004000" cy="410101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3100" dirty="0"/>
              <a:t>But </a:t>
            </a:r>
            <a:r>
              <a:rPr lang="nl-NL" sz="3100" dirty="0" err="1"/>
              <a:t>it</a:t>
            </a:r>
            <a:r>
              <a:rPr lang="nl-NL" sz="3100" dirty="0"/>
              <a:t> </a:t>
            </a:r>
            <a:r>
              <a:rPr lang="nl-NL" sz="3100" dirty="0" err="1"/>
              <a:t>that</a:t>
            </a:r>
            <a:r>
              <a:rPr lang="nl-NL" sz="3100" dirty="0"/>
              <a:t> </a:t>
            </a:r>
            <a:r>
              <a:rPr lang="nl-NL" sz="3100" dirty="0" err="1"/>
              <a:t>can</a:t>
            </a:r>
            <a:r>
              <a:rPr lang="nl-NL" sz="3100" dirty="0"/>
              <a:t> </a:t>
            </a:r>
            <a:r>
              <a:rPr lang="nl-NL" sz="3100" dirty="0" err="1"/>
              <a:t>also</a:t>
            </a:r>
            <a:r>
              <a:rPr lang="nl-NL" sz="3100" dirty="0"/>
              <a:t>:</a:t>
            </a:r>
          </a:p>
          <a:p>
            <a:pPr>
              <a:lnSpc>
                <a:spcPct val="120000"/>
              </a:lnSpc>
            </a:pPr>
            <a:r>
              <a:rPr lang="en-GB" sz="2100" dirty="0"/>
              <a:t>Summarise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Translate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Analyse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structure</a:t>
            </a:r>
            <a:r>
              <a:rPr lang="nl-NL" sz="2100" dirty="0"/>
              <a:t> (</a:t>
            </a:r>
            <a:r>
              <a:rPr lang="nl-NL" sz="2100" dirty="0" err="1"/>
              <a:t>unstructured</a:t>
            </a:r>
            <a:r>
              <a:rPr lang="nl-NL" sz="2100" dirty="0"/>
              <a:t>) information</a:t>
            </a:r>
          </a:p>
          <a:p>
            <a:pPr>
              <a:lnSpc>
                <a:spcPct val="120000"/>
              </a:lnSpc>
            </a:pPr>
            <a:r>
              <a:rPr lang="nl-NL" sz="2100" dirty="0" err="1"/>
              <a:t>Answer</a:t>
            </a:r>
            <a:r>
              <a:rPr lang="nl-NL" sz="2100" dirty="0"/>
              <a:t> </a:t>
            </a:r>
            <a:r>
              <a:rPr lang="nl-NL" sz="2100" dirty="0" err="1"/>
              <a:t>questions</a:t>
            </a:r>
            <a:r>
              <a:rPr lang="nl-NL" sz="2100" dirty="0"/>
              <a:t/>
            </a:r>
            <a:br>
              <a:rPr lang="nl-NL" sz="2100" dirty="0"/>
            </a:br>
            <a:r>
              <a:rPr lang="nl-NL" sz="2100" dirty="0"/>
              <a:t>(but </a:t>
            </a:r>
            <a:r>
              <a:rPr lang="nl-NL" sz="2100" dirty="0" err="1"/>
              <a:t>the</a:t>
            </a:r>
            <a:r>
              <a:rPr lang="nl-NL" sz="2100" dirty="0"/>
              <a:t> </a:t>
            </a:r>
            <a:r>
              <a:rPr lang="nl-NL" sz="2100" dirty="0" err="1"/>
              <a:t>answer</a:t>
            </a:r>
            <a:r>
              <a:rPr lang="nl-NL" sz="2100" dirty="0"/>
              <a:t> </a:t>
            </a:r>
            <a:r>
              <a:rPr lang="nl-NL" sz="2100" dirty="0" err="1"/>
              <a:t>may</a:t>
            </a:r>
            <a:r>
              <a:rPr lang="nl-NL" sz="2100" dirty="0"/>
              <a:t> </a:t>
            </a:r>
            <a:r>
              <a:rPr lang="nl-NL" sz="2100" dirty="0" err="1"/>
              <a:t>not</a:t>
            </a:r>
            <a:r>
              <a:rPr lang="nl-NL" sz="2100" dirty="0"/>
              <a:t> </a:t>
            </a:r>
            <a:r>
              <a:rPr lang="nl-NL" sz="2100" dirty="0" err="1"/>
              <a:t>be</a:t>
            </a:r>
            <a:r>
              <a:rPr lang="nl-NL" sz="2100" dirty="0"/>
              <a:t> right)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Assist </a:t>
            </a:r>
            <a:r>
              <a:rPr lang="nl-NL" sz="2100" dirty="0" err="1"/>
              <a:t>with</a:t>
            </a:r>
            <a:r>
              <a:rPr lang="nl-NL" sz="2100" dirty="0"/>
              <a:t> software </a:t>
            </a:r>
            <a:r>
              <a:rPr lang="nl-NL" sz="2100" dirty="0" err="1"/>
              <a:t>writing</a:t>
            </a:r>
            <a:r>
              <a:rPr lang="nl-NL" sz="2100" dirty="0"/>
              <a:t>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debugging</a:t>
            </a:r>
            <a:endParaRPr lang="nl-NL" sz="2100" dirty="0"/>
          </a:p>
          <a:p>
            <a:pPr>
              <a:lnSpc>
                <a:spcPct val="120000"/>
              </a:lnSpc>
            </a:pPr>
            <a:r>
              <a:rPr lang="nl-NL" sz="2100" dirty="0" err="1"/>
              <a:t>Generate</a:t>
            </a:r>
            <a:r>
              <a:rPr lang="nl-NL" sz="2100" dirty="0"/>
              <a:t> (</a:t>
            </a:r>
            <a:r>
              <a:rPr lang="nl-NL" sz="2100" dirty="0" err="1"/>
              <a:t>anonymous</a:t>
            </a:r>
            <a:r>
              <a:rPr lang="nl-NL" sz="2100" dirty="0"/>
              <a:t>) testdata</a:t>
            </a:r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CD30502-F5DB-392B-DB14-5829BF5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do?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F61ECB-229B-7908-A877-E712F251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655FD25-97B4-E44B-FE17-DE469B98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1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0E65BA-FAF4-EFA5-38C4-AE76A2792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It </a:t>
            </a:r>
            <a:r>
              <a:rPr lang="nl-NL" dirty="0" err="1"/>
              <a:t>hallucinates</a:t>
            </a:r>
            <a:r>
              <a:rPr lang="nl-NL" dirty="0"/>
              <a:t> </a:t>
            </a:r>
            <a:r>
              <a:rPr lang="nl-NL" dirty="0" err="1"/>
              <a:t>facts</a:t>
            </a:r>
            <a:r>
              <a:rPr lang="nl-NL" dirty="0"/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It </a:t>
            </a:r>
            <a:r>
              <a:rPr lang="nl-NL" dirty="0" err="1"/>
              <a:t>gives</a:t>
            </a:r>
            <a:r>
              <a:rPr lang="nl-NL" dirty="0"/>
              <a:t> wrong </a:t>
            </a:r>
            <a:r>
              <a:rPr lang="nl-NL" dirty="0" err="1"/>
              <a:t>answers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Replies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biased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act </a:t>
            </a:r>
            <a:r>
              <a:rPr lang="nl-NL" dirty="0" err="1"/>
              <a:t>spontaneously</a:t>
            </a:r>
            <a:r>
              <a:rPr lang="nl-NL" dirty="0"/>
              <a:t> </a:t>
            </a:r>
            <a:r>
              <a:rPr lang="nl-NL" sz="2000" dirty="0"/>
              <a:t>(</a:t>
            </a:r>
            <a:r>
              <a:rPr lang="nl-NL" sz="2000" dirty="0" err="1"/>
              <a:t>needs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prompted</a:t>
            </a:r>
            <a:r>
              <a:rPr lang="nl-NL" sz="2000" dirty="0"/>
              <a:t>)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making </a:t>
            </a:r>
            <a:r>
              <a:rPr lang="nl-NL" dirty="0" err="1"/>
              <a:t>calculations</a:t>
            </a:r>
            <a:r>
              <a:rPr lang="nl-NL" dirty="0"/>
              <a:t> </a:t>
            </a:r>
            <a:r>
              <a:rPr lang="nl-NL" sz="2000" dirty="0"/>
              <a:t>(e.g. 4213x8242)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generating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output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accidentally</a:t>
            </a:r>
            <a:r>
              <a:rPr lang="nl-NL" dirty="0"/>
              <a:t> </a:t>
            </a:r>
            <a:r>
              <a:rPr lang="nl-NL" dirty="0" err="1"/>
              <a:t>reveal</a:t>
            </a:r>
            <a:r>
              <a:rPr lang="nl-NL" dirty="0"/>
              <a:t> </a:t>
            </a:r>
            <a:r>
              <a:rPr lang="nl-NL" dirty="0" err="1"/>
              <a:t>sensitive</a:t>
            </a:r>
            <a:r>
              <a:rPr lang="nl-NL" dirty="0"/>
              <a:t> training data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NL" dirty="0"/>
              <a:t>…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ADA527-9355-D0CA-5024-6F45F36E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do?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926237-A628-0F63-A731-7F7E7A2D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DA740AB-79BB-FC56-013C-7B1C364B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8348BD1-A7D2-46FC-E3A9-2BC5665C7897}"/>
              </a:ext>
            </a:extLst>
          </p:cNvPr>
          <p:cNvSpPr/>
          <p:nvPr/>
        </p:nvSpPr>
        <p:spPr>
          <a:xfrm rot="443083">
            <a:off x="8477035" y="1477462"/>
            <a:ext cx="2771637" cy="2031051"/>
          </a:xfrm>
          <a:prstGeom prst="rect">
            <a:avLst/>
          </a:prstGeom>
          <a:solidFill>
            <a:srgbClr val="FDF6B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nl-NL" dirty="0">
                <a:solidFill>
                  <a:schemeClr val="tx1"/>
                </a:solidFill>
              </a:rPr>
              <a:t>REMINDER</a:t>
            </a:r>
          </a:p>
          <a:p>
            <a:pPr algn="ctr">
              <a:lnSpc>
                <a:spcPct val="150000"/>
              </a:lnSpc>
            </a:pPr>
            <a:r>
              <a:rPr lang="nl-NL" sz="2400" b="1" dirty="0" err="1">
                <a:solidFill>
                  <a:schemeClr val="tx1"/>
                </a:solidFill>
              </a:rPr>
              <a:t>use</a:t>
            </a:r>
            <a:r>
              <a:rPr lang="nl-NL" sz="2400" b="1" dirty="0">
                <a:solidFill>
                  <a:schemeClr val="tx1"/>
                </a:solidFill>
              </a:rPr>
              <a:t> </a:t>
            </a:r>
            <a:r>
              <a:rPr lang="nl-NL" sz="2400" b="1" dirty="0" err="1">
                <a:solidFill>
                  <a:schemeClr val="tx1"/>
                </a:solidFill>
              </a:rPr>
              <a:t>LLMs</a:t>
            </a:r>
            <a:r>
              <a:rPr lang="nl-NL" sz="2400" b="1" dirty="0">
                <a:solidFill>
                  <a:schemeClr val="tx1"/>
                </a:solidFill>
              </a:rPr>
              <a:t> as </a:t>
            </a:r>
          </a:p>
          <a:p>
            <a:pPr algn="ctr">
              <a:lnSpc>
                <a:spcPct val="150000"/>
              </a:lnSpc>
            </a:pPr>
            <a:r>
              <a:rPr lang="nl-NL" sz="2400" b="1" dirty="0">
                <a:solidFill>
                  <a:schemeClr val="tx1"/>
                </a:solidFill>
              </a:rPr>
              <a:t>co-pilot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1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A7FC9BA-00A7-6636-A9DF-7B3C690E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Thoughts</a:t>
            </a:r>
            <a:r>
              <a:rPr lang="nl-NL" dirty="0"/>
              <a:t> on </a:t>
            </a:r>
            <a:r>
              <a:rPr lang="nl-NL" dirty="0" err="1"/>
              <a:t>using</a:t>
            </a:r>
            <a:r>
              <a:rPr lang="nl-NL" dirty="0"/>
              <a:t> AI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forensic</a:t>
            </a:r>
            <a:r>
              <a:rPr lang="nl-NL" dirty="0"/>
              <a:t> </a:t>
            </a:r>
            <a:r>
              <a:rPr lang="nl-NL" dirty="0" err="1"/>
              <a:t>purposes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22DD7B2-8531-0759-C716-A8C741D6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9806B3-4F72-7DB9-1135-C9013BD9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EBDAD04-8DA4-1F25-89B9-4AB0CEB1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GB" sz="1600" dirty="0" err="1"/>
              <a:t>Hansken</a:t>
            </a:r>
            <a:r>
              <a:rPr lang="en-GB" sz="1600" dirty="0"/>
              <a:t> is:</a:t>
            </a:r>
          </a:p>
          <a:p>
            <a:pPr lvl="1"/>
            <a:r>
              <a:rPr lang="en-GB" sz="1400" dirty="0"/>
              <a:t>used for investigations, bit</a:t>
            </a:r>
          </a:p>
          <a:p>
            <a:pPr lvl="1"/>
            <a:r>
              <a:rPr lang="en-GB" sz="1400" dirty="0"/>
              <a:t>designed for evidentiary use</a:t>
            </a:r>
          </a:p>
          <a:p>
            <a:r>
              <a:rPr lang="en-GB" sz="1600" dirty="0"/>
              <a:t>Evidentiary use is more strict:</a:t>
            </a:r>
          </a:p>
          <a:p>
            <a:pPr lvl="1"/>
            <a:r>
              <a:rPr lang="en-GB" sz="1400" dirty="0"/>
              <a:t>Accurate</a:t>
            </a:r>
          </a:p>
          <a:p>
            <a:pPr lvl="1"/>
            <a:r>
              <a:rPr lang="en-GB" sz="1400" dirty="0"/>
              <a:t>Repeatable</a:t>
            </a:r>
          </a:p>
          <a:p>
            <a:pPr lvl="1"/>
            <a:r>
              <a:rPr lang="en-GB" sz="1400" dirty="0"/>
              <a:t>Reproducible</a:t>
            </a:r>
          </a:p>
          <a:p>
            <a:r>
              <a:rPr lang="en-GB" sz="1600" dirty="0"/>
              <a:t>So algorithms must be:</a:t>
            </a:r>
          </a:p>
          <a:p>
            <a:pPr lvl="1"/>
            <a:r>
              <a:rPr lang="en-GB" sz="1400" dirty="0"/>
              <a:t>Explainable</a:t>
            </a:r>
          </a:p>
          <a:p>
            <a:pPr lvl="1"/>
            <a:r>
              <a:rPr lang="en-GB" sz="1400" dirty="0"/>
              <a:t>Validated</a:t>
            </a:r>
          </a:p>
          <a:p>
            <a:pPr lvl="1"/>
            <a:r>
              <a:rPr lang="en-GB" sz="1400" dirty="0"/>
              <a:t>Deterministic</a:t>
            </a:r>
          </a:p>
          <a:p>
            <a:pPr lvl="1"/>
            <a:r>
              <a:rPr lang="en-GB" sz="1400" dirty="0"/>
              <a:t>Not depend on external data</a:t>
            </a:r>
          </a:p>
          <a:p>
            <a:r>
              <a:rPr lang="en-GB" sz="1600" dirty="0"/>
              <a:t>Artificial Intelligence:</a:t>
            </a:r>
          </a:p>
          <a:p>
            <a:pPr lvl="1"/>
            <a:r>
              <a:rPr lang="en-GB" sz="1400" dirty="0"/>
              <a:t>Use external data: Training sets</a:t>
            </a:r>
          </a:p>
          <a:p>
            <a:pPr lvl="1"/>
            <a:r>
              <a:rPr lang="en-GB" sz="1400" dirty="0"/>
              <a:t>Use external data: Cause bios</a:t>
            </a:r>
          </a:p>
          <a:p>
            <a:pPr lvl="1"/>
            <a:r>
              <a:rPr lang="en-GB" sz="1400" dirty="0"/>
              <a:t>Lacks </a:t>
            </a:r>
            <a:r>
              <a:rPr lang="en-GB" sz="1400" dirty="0" err="1"/>
              <a:t>explainability</a:t>
            </a:r>
            <a:endParaRPr lang="en-GB" sz="1400" dirty="0"/>
          </a:p>
          <a:p>
            <a:r>
              <a:rPr lang="en-GB" sz="1600" dirty="0"/>
              <a:t>Use AI for investigative </a:t>
            </a:r>
            <a:r>
              <a:rPr lang="en-GB" sz="1600" dirty="0" err="1"/>
              <a:t>purposes,with</a:t>
            </a:r>
            <a:r>
              <a:rPr lang="en-GB" sz="1600" dirty="0"/>
              <a:t> </a:t>
            </a:r>
          </a:p>
          <a:p>
            <a:pPr lvl="1"/>
            <a:r>
              <a:rPr lang="en-GB" sz="1400" dirty="0"/>
              <a:t>Disclaimer</a:t>
            </a:r>
          </a:p>
          <a:p>
            <a:pPr lvl="1"/>
            <a:r>
              <a:rPr lang="en-GB" sz="1400" dirty="0"/>
              <a:t>Education</a:t>
            </a:r>
          </a:p>
          <a:p>
            <a:r>
              <a:rPr lang="en-GB" sz="1600" dirty="0"/>
              <a:t>By the way:</a:t>
            </a:r>
          </a:p>
          <a:p>
            <a:pPr lvl="1"/>
            <a:r>
              <a:rPr lang="en-GB" sz="1400" dirty="0"/>
              <a:t>Not all currently used algorithms are good</a:t>
            </a:r>
          </a:p>
          <a:p>
            <a:pPr lvl="1"/>
            <a:r>
              <a:rPr lang="en-GB" sz="1400" dirty="0"/>
              <a:t>Data under investigation can results from AI itself</a:t>
            </a:r>
          </a:p>
        </p:txBody>
      </p:sp>
      <p:sp>
        <p:nvSpPr>
          <p:cNvPr id="4" name="Rectangle 3"/>
          <p:cNvSpPr/>
          <p:nvPr/>
        </p:nvSpPr>
        <p:spPr>
          <a:xfrm>
            <a:off x="6381576" y="6279505"/>
            <a:ext cx="5175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https://blog.ampedsoftware.com/2021/10/05/can-ai-be-used-for-forensics-and-investigations</a:t>
            </a:r>
            <a:r>
              <a:rPr lang="en-GB" sz="1200" dirty="0"/>
              <a:t> </a:t>
            </a:r>
          </a:p>
        </p:txBody>
      </p:sp>
      <p:pic>
        <p:nvPicPr>
          <p:cNvPr id="1026" name="Picture 2" descr="https://blog.ampedsoftware.com/wp-content/uploads/2021/10/week-3-enhanced-reflections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14" y="5631612"/>
            <a:ext cx="2094262" cy="10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7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ijkshuisstijl Lichtblauw">
  <a:themeElements>
    <a:clrScheme name="Rijks Licht Blauw">
      <a:dk1>
        <a:srgbClr val="000000"/>
      </a:dk1>
      <a:lt1>
        <a:srgbClr val="FFFFFF"/>
      </a:lt1>
      <a:dk2>
        <a:srgbClr val="8EC9E7"/>
      </a:dk2>
      <a:lt2>
        <a:srgbClr val="EDF7FB"/>
      </a:lt2>
      <a:accent1>
        <a:srgbClr val="017BC6"/>
      </a:accent1>
      <a:accent2>
        <a:srgbClr val="FFB612"/>
      </a:accent2>
      <a:accent3>
        <a:srgbClr val="42145F"/>
      </a:accent3>
      <a:accent4>
        <a:srgbClr val="00689A"/>
      </a:accent4>
      <a:accent5>
        <a:srgbClr val="663227"/>
      </a:accent5>
      <a:accent6>
        <a:srgbClr val="38870D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aars">
      <a:srgbClr val="42145F"/>
    </a:custClr>
    <a:custClr name="Donkerblauw">
      <a:srgbClr val="01689B"/>
    </a:custClr>
    <a:custClr name="Hemelblauw">
      <a:srgbClr val="007BC7"/>
    </a:custClr>
    <a:custClr name="Violet">
      <a:srgbClr val="A90061"/>
    </a:custClr>
    <a:custClr name="Robijnrood">
      <a:srgbClr val="CA005D"/>
    </a:custClr>
    <a:custClr name="Rood">
      <a:srgbClr val="D52B1E"/>
    </a:custClr>
    <a:custClr name="Donkergroen">
      <a:srgbClr val="275937"/>
    </a:custClr>
    <a:custClr name="Groen">
      <a:srgbClr val="39870C"/>
    </a:custClr>
    <a:custClr name="Mosgroen">
      <a:srgbClr val="777C00"/>
    </a:custClr>
    <a:custClr name="Donkerbruin">
      <a:srgbClr val="673327"/>
    </a:custClr>
    <a:custClr name="Licht Paars">
      <a:srgbClr val="C6B8CF"/>
    </a:custClr>
    <a:custClr name="Licht Donkerblauw">
      <a:srgbClr val="CCE0F1"/>
    </a:custClr>
    <a:custClr name="Licht Hemelblauw">
      <a:srgbClr val="DDEFF8"/>
    </a:custClr>
    <a:custClr name="Licht Violet">
      <a:srgbClr val="E5B2CF"/>
    </a:custClr>
    <a:custClr name="Licht Robijnrood">
      <a:srgbClr val="EFB2CE"/>
    </a:custClr>
    <a:custClr name="Licht Rood">
      <a:srgbClr val="F2BFBB"/>
    </a:custClr>
    <a:custClr name="Licht Donkergroen">
      <a:srgbClr val="BECDC3"/>
    </a:custClr>
    <a:custClr name="Licht Groen">
      <a:srgbClr val="C3DBB6"/>
    </a:custClr>
    <a:custClr name="Licht Mosgroen">
      <a:srgbClr val="D6D7B2"/>
    </a:custClr>
    <a:custClr name="Licht Donkerbruin">
      <a:srgbClr val="D1C1BE"/>
    </a:custClr>
    <a:custClr name="Bruin">
      <a:srgbClr val="94710A"/>
    </a:custClr>
    <a:custClr name="Geel">
      <a:srgbClr val="F9E11E"/>
    </a:custClr>
    <a:custClr name="Donkergeel">
      <a:srgbClr val="FFB612"/>
    </a:custClr>
    <a:custClr name="Oranje">
      <a:srgbClr val="E17000"/>
    </a:custClr>
    <a:custClr name="Roze">
      <a:srgbClr val="F092CD"/>
    </a:custClr>
    <a:custClr name="Lichtblauw">
      <a:srgbClr val="8FCAE7"/>
    </a:custClr>
    <a:custClr name="Mintgroen">
      <a:srgbClr val="76D2B6"/>
    </a:custClr>
    <a:custClr name="Grijs 7">
      <a:srgbClr val="535353"/>
    </a:custClr>
    <a:custClr name="Grijs 6">
      <a:srgbClr val="696969"/>
    </a:custClr>
    <a:custClr name="Grijs 5">
      <a:srgbClr val="999999"/>
    </a:custClr>
    <a:custClr name="Licht Bruin">
      <a:srgbClr val="DFD4B5"/>
    </a:custClr>
    <a:custClr name="Licht Geel">
      <a:srgbClr val="FDF6BB"/>
    </a:custClr>
    <a:custClr name="Licht Donkergeel">
      <a:srgbClr val="FFE9B7"/>
    </a:custClr>
    <a:custClr name="Licht Oranje">
      <a:srgbClr val="F6D4B2"/>
    </a:custClr>
    <a:custClr name="Licht Roze">
      <a:srgbClr val="FADEF0"/>
    </a:custClr>
    <a:custClr name="Licht Lichtblauw">
      <a:srgbClr val="DDEFF8"/>
    </a:custClr>
    <a:custClr name="Licht Mintgroen">
      <a:srgbClr val="D6F1E9"/>
    </a:custClr>
    <a:custClr name="Grijs 4">
      <a:srgbClr val="B4B4B4"/>
    </a:custClr>
    <a:custClr name="Grijs 3">
      <a:srgbClr val="CCCCCC"/>
    </a:custClr>
    <a:custClr name="Grijs 2">
      <a:srgbClr val="E6E6E6"/>
    </a:custClr>
  </a:custClrLst>
  <a:extLst>
    <a:ext uri="{05A4C25C-085E-4340-85A3-A5531E510DB2}">
      <thm15:themeFamily xmlns:thm15="http://schemas.microsoft.com/office/thememl/2012/main" name="Presentatie2" id="{2E2FF330-7C63-43AE-B930-9855E19F13E4}" vid="{B10C8BA7-EB45-4142-853D-D13AF760C3C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9484</TotalTime>
  <Words>3688</Words>
  <Application>Microsoft Office PowerPoint</Application>
  <PresentationFormat>Widescreen</PresentationFormat>
  <Paragraphs>719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-apple-system</vt:lpstr>
      <vt:lpstr>Arial</vt:lpstr>
      <vt:lpstr>Calibri</vt:lpstr>
      <vt:lpstr>Cambria Math</vt:lpstr>
      <vt:lpstr>Montserrat</vt:lpstr>
      <vt:lpstr>Montserrat Medium</vt:lpstr>
      <vt:lpstr>Open Sans</vt:lpstr>
      <vt:lpstr>新細明體</vt:lpstr>
      <vt:lpstr>Söhne</vt:lpstr>
      <vt:lpstr>source-serif-pro</vt:lpstr>
      <vt:lpstr>Verdana</vt:lpstr>
      <vt:lpstr>Wingdings</vt:lpstr>
      <vt:lpstr>Rijkshuisstijl Lichtblauw</vt:lpstr>
      <vt:lpstr>Office Theme</vt:lpstr>
      <vt:lpstr>1_Office Theme</vt:lpstr>
      <vt:lpstr>Large Language Models:  Prompt Engineering and Retrieval Augmented Generation for Digital Forensics</vt:lpstr>
      <vt:lpstr>Agenda</vt:lpstr>
      <vt:lpstr>Introduction Large Language Models</vt:lpstr>
      <vt:lpstr>Microsoft Copilot</vt:lpstr>
      <vt:lpstr>The rise of deep learning 2012-2022</vt:lpstr>
      <vt:lpstr>What is ChatGPT?</vt:lpstr>
      <vt:lpstr>What can ChatGPT do?</vt:lpstr>
      <vt:lpstr>What can ChatGPT not do?</vt:lpstr>
      <vt:lpstr>Thoughts on using AI for forensic purposes</vt:lpstr>
      <vt:lpstr>Hallucinations, data privacy and explainability</vt:lpstr>
      <vt:lpstr>Topics for future work</vt:lpstr>
      <vt:lpstr>How smart are LLMs?</vt:lpstr>
      <vt:lpstr>MMLU 2019-2023</vt:lpstr>
      <vt:lpstr>How open are LLMs?</vt:lpstr>
      <vt:lpstr>Agenda</vt:lpstr>
      <vt:lpstr>Hands-on prompt engineering for digital forensics </vt:lpstr>
      <vt:lpstr>Github &amp; Google CoLab</vt:lpstr>
      <vt:lpstr>Reductive operations</vt:lpstr>
      <vt:lpstr>Transformative Operations</vt:lpstr>
      <vt:lpstr>Generative (Expansion) Operations</vt:lpstr>
      <vt:lpstr>Prompt engineering with ChatGPT for DF</vt:lpstr>
      <vt:lpstr>More on prompt engineering</vt:lpstr>
      <vt:lpstr>Exercise II: prompt engineering &amp; ChatGPT 3.5</vt:lpstr>
      <vt:lpstr>Lunch 12:30-14:00 (part II continues after)</vt:lpstr>
      <vt:lpstr>Agenda</vt:lpstr>
      <vt:lpstr>Hands-on with a local LLM in a Google Colab notebook</vt:lpstr>
      <vt:lpstr>Part III: Hands-on with a LLM in a Google Colab notebook</vt:lpstr>
      <vt:lpstr>How to get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III: Hands on with Llama2</vt:lpstr>
      <vt:lpstr>Agenda</vt:lpstr>
      <vt:lpstr>Hands-on with a LLM in a Google Colab notebook</vt:lpstr>
      <vt:lpstr>Agenda</vt:lpstr>
      <vt:lpstr>Hands-on with Retrieval Augmented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IV: RAG with Llama2</vt:lpstr>
      <vt:lpstr>Question and 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Harm van Beek</dc:creator>
  <cp:lastModifiedBy>Hans Henseler</cp:lastModifiedBy>
  <cp:revision>207</cp:revision>
  <dcterms:created xsi:type="dcterms:W3CDTF">2022-01-27T08:54:54Z</dcterms:created>
  <dcterms:modified xsi:type="dcterms:W3CDTF">2023-10-26T05:30:16Z</dcterms:modified>
</cp:coreProperties>
</file>